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507" r:id="rId4"/>
    <p:sldId id="782" r:id="rId5"/>
    <p:sldId id="776" r:id="rId6"/>
    <p:sldId id="765" r:id="rId7"/>
    <p:sldId id="491" r:id="rId8"/>
    <p:sldId id="422" r:id="rId9"/>
    <p:sldId id="768" r:id="rId10"/>
    <p:sldId id="804" r:id="rId11"/>
    <p:sldId id="262" r:id="rId12"/>
    <p:sldId id="806" r:id="rId13"/>
    <p:sldId id="807" r:id="rId14"/>
    <p:sldId id="500" r:id="rId15"/>
    <p:sldId id="263" r:id="rId16"/>
    <p:sldId id="812" r:id="rId17"/>
    <p:sldId id="8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5859"/>
  </p:normalViewPr>
  <p:slideViewPr>
    <p:cSldViewPr snapToGrid="0">
      <p:cViewPr varScale="1">
        <p:scale>
          <a:sx n="106" d="100"/>
          <a:sy n="106"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locke/Box/Residency%20Personal%20Files/Scholarly%20Work/Locke%20Research%20Projects/Presentations%20and%20Articles/Graphs%20for%20Hypercapnia-Hypoxem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PaCO2</a:t>
            </a:r>
            <a:r>
              <a:rPr lang="en-US" sz="2400" baseline="0"/>
              <a:t> at which hypoxemia apparent with normal A-a gradient by age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PaCO2 at 4500 ft</c:v>
          </c:tx>
          <c:spPr>
            <a:ln w="28575" cap="rnd">
              <a:solidFill>
                <a:schemeClr val="accent1"/>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Sheet1!$B$2:$B$10</c:f>
              <c:numCache>
                <c:formatCode>General</c:formatCode>
                <c:ptCount val="9"/>
                <c:pt idx="0">
                  <c:v>56.27</c:v>
                </c:pt>
                <c:pt idx="1">
                  <c:v>54.370000000000005</c:v>
                </c:pt>
                <c:pt idx="2">
                  <c:v>52.47</c:v>
                </c:pt>
                <c:pt idx="3">
                  <c:v>50.57</c:v>
                </c:pt>
                <c:pt idx="4">
                  <c:v>48.67</c:v>
                </c:pt>
                <c:pt idx="5">
                  <c:v>46.77</c:v>
                </c:pt>
                <c:pt idx="6">
                  <c:v>44.870000000000005</c:v>
                </c:pt>
                <c:pt idx="7">
                  <c:v>42.97</c:v>
                </c:pt>
                <c:pt idx="8">
                  <c:v>41.07</c:v>
                </c:pt>
              </c:numCache>
            </c:numRef>
          </c:val>
          <c:smooth val="0"/>
          <c:extLst>
            <c:ext xmlns:c16="http://schemas.microsoft.com/office/drawing/2014/chart" uri="{C3380CC4-5D6E-409C-BE32-E72D297353CC}">
              <c16:uniqueId val="{00000000-5FB2-8C46-A36E-F5F5A482529F}"/>
            </c:ext>
          </c:extLst>
        </c:ser>
        <c:ser>
          <c:idx val="1"/>
          <c:order val="1"/>
          <c:tx>
            <c:v>PaCO2 at Sea Level</c:v>
          </c:tx>
          <c:spPr>
            <a:ln w="28575" cap="rnd">
              <a:solidFill>
                <a:schemeClr val="accent2"/>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Sheet1!$C$2:$C$10</c:f>
              <c:numCache>
                <c:formatCode>General</c:formatCode>
                <c:ptCount val="9"/>
                <c:pt idx="0">
                  <c:v>74.05</c:v>
                </c:pt>
                <c:pt idx="1">
                  <c:v>72.150000000000006</c:v>
                </c:pt>
                <c:pt idx="2">
                  <c:v>70.25</c:v>
                </c:pt>
                <c:pt idx="3">
                  <c:v>68.350000000000009</c:v>
                </c:pt>
                <c:pt idx="4">
                  <c:v>66.45</c:v>
                </c:pt>
                <c:pt idx="5">
                  <c:v>64.55</c:v>
                </c:pt>
                <c:pt idx="6">
                  <c:v>62.650000000000006</c:v>
                </c:pt>
                <c:pt idx="7">
                  <c:v>60.75</c:v>
                </c:pt>
                <c:pt idx="8">
                  <c:v>58.85</c:v>
                </c:pt>
              </c:numCache>
            </c:numRef>
          </c:val>
          <c:smooth val="0"/>
          <c:extLst>
            <c:ext xmlns:c16="http://schemas.microsoft.com/office/drawing/2014/chart" uri="{C3380CC4-5D6E-409C-BE32-E72D297353CC}">
              <c16:uniqueId val="{00000001-5FB2-8C46-A36E-F5F5A482529F}"/>
            </c:ext>
          </c:extLst>
        </c:ser>
        <c:dLbls>
          <c:showLegendKey val="0"/>
          <c:showVal val="0"/>
          <c:showCatName val="0"/>
          <c:showSerName val="0"/>
          <c:showPercent val="0"/>
          <c:showBubbleSize val="0"/>
        </c:dLbls>
        <c:smooth val="0"/>
        <c:axId val="70877135"/>
        <c:axId val="66826063"/>
      </c:lineChart>
      <c:catAx>
        <c:axId val="708771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Age (y)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826063"/>
        <c:crosses val="autoZero"/>
        <c:auto val="1"/>
        <c:lblAlgn val="ctr"/>
        <c:lblOffset val="100"/>
        <c:noMultiLvlLbl val="0"/>
      </c:catAx>
      <c:valAx>
        <c:axId val="668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PaCO2</a:t>
                </a:r>
                <a:r>
                  <a:rPr lang="en-US" sz="1800" baseline="0" dirty="0"/>
                  <a:t> that will result in hypoxemia (mmHg)</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771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E4D7-CD68-E14C-9DA2-389F8E2E0364}"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D77A5-B25D-EF4B-8421-FE6A4DE241FC}" type="slidenum">
              <a:rPr lang="en-US" smtClean="0"/>
              <a:t>‹#›</a:t>
            </a:fld>
            <a:endParaRPr lang="en-US"/>
          </a:p>
        </p:txBody>
      </p:sp>
    </p:spTree>
    <p:extLst>
      <p:ext uri="{BB962C8B-B14F-4D97-AF65-F5344CB8AC3E}">
        <p14:creationId xmlns:p14="http://schemas.microsoft.com/office/powerpoint/2010/main" val="339290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physiology.org/doi/full/10.1152/japplphysiol.00809.2003#REF9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a hammer everything looks like it needs CPAP</a:t>
            </a:r>
          </a:p>
          <a:p>
            <a:pPr lvl="1"/>
            <a:r>
              <a:rPr lang="en-US" dirty="0"/>
              <a:t>Acetazolamide? Pulmonary Rehab?</a:t>
            </a:r>
          </a:p>
          <a:p>
            <a:endParaRPr lang="en-US" dirty="0"/>
          </a:p>
        </p:txBody>
      </p:sp>
      <p:sp>
        <p:nvSpPr>
          <p:cNvPr id="4" name="Slide Number Placeholder 3"/>
          <p:cNvSpPr>
            <a:spLocks noGrp="1"/>
          </p:cNvSpPr>
          <p:nvPr>
            <p:ph type="sldNum" sz="quarter" idx="5"/>
          </p:nvPr>
        </p:nvSpPr>
        <p:spPr/>
        <p:txBody>
          <a:bodyPr/>
          <a:lstStyle/>
          <a:p>
            <a:fld id="{069C1782-F745-2A4B-BFE4-F05CB18172C3}" type="slidenum">
              <a:rPr lang="en-US" smtClean="0"/>
              <a:t>2</a:t>
            </a:fld>
            <a:endParaRPr lang="en-US"/>
          </a:p>
        </p:txBody>
      </p:sp>
    </p:spTree>
    <p:extLst>
      <p:ext uri="{BB962C8B-B14F-4D97-AF65-F5344CB8AC3E}">
        <p14:creationId xmlns:p14="http://schemas.microsoft.com/office/powerpoint/2010/main" val="424921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Mathetmatically</a:t>
            </a:r>
            <a:r>
              <a:rPr lang="en-US" dirty="0"/>
              <a:t>, this is the same reason why a </a:t>
            </a:r>
            <a:r>
              <a:rPr lang="en-US" dirty="0" err="1"/>
              <a:t>sCr</a:t>
            </a:r>
            <a:r>
              <a:rPr lang="en-US" dirty="0"/>
              <a:t> from 1-&gt;2 takes a large change in GFR, but from 5-6 is only a small change. </a:t>
            </a:r>
          </a:p>
          <a:p>
            <a:endParaRPr lang="en-US" dirty="0"/>
          </a:p>
          <a:p>
            <a:r>
              <a:rPr lang="en-US" dirty="0"/>
              <a:t>: Metabolic Parabola</a:t>
            </a:r>
          </a:p>
        </p:txBody>
      </p:sp>
      <p:sp>
        <p:nvSpPr>
          <p:cNvPr id="4" name="Slide Number Placeholder 3"/>
          <p:cNvSpPr>
            <a:spLocks noGrp="1"/>
          </p:cNvSpPr>
          <p:nvPr>
            <p:ph type="sldNum" sz="quarter" idx="5"/>
          </p:nvPr>
        </p:nvSpPr>
        <p:spPr/>
        <p:txBody>
          <a:bodyPr/>
          <a:lstStyle/>
          <a:p>
            <a:fld id="{37D2BE23-960F-E643-8832-4EA367A333D5}" type="slidenum">
              <a:rPr lang="en-US" smtClean="0"/>
              <a:t>13</a:t>
            </a:fld>
            <a:endParaRPr lang="en-US"/>
          </a:p>
        </p:txBody>
      </p:sp>
    </p:spTree>
    <p:extLst>
      <p:ext uri="{BB962C8B-B14F-4D97-AF65-F5344CB8AC3E}">
        <p14:creationId xmlns:p14="http://schemas.microsoft.com/office/powerpoint/2010/main" val="410315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Hypercapnia is largely iatrogenic: without supplemental oxygen, people with hypercapnia wouldn’t persist – especially if they had concomitant lung disease. </a:t>
            </a:r>
          </a:p>
          <a:p>
            <a:endParaRPr lang="en-US" dirty="0"/>
          </a:p>
          <a:p>
            <a:r>
              <a:rPr lang="en-US" dirty="0"/>
              <a:t>This also makes sense why these people might be so frail and prone to readmission… as your PaCO2 goes up, your buffer goes down. In fact, that’s probably why we’re evolved to hyperventilate with altitude. – called </a:t>
            </a:r>
            <a:r>
              <a:rPr lang="en-US" sz="1200" b="0" i="0" kern="1200" dirty="0">
                <a:solidFill>
                  <a:schemeClr val="tx1"/>
                </a:solidFill>
                <a:effectLst/>
                <a:latin typeface="+mn-lt"/>
                <a:ea typeface="+mn-ea"/>
                <a:cs typeface="+mn-cs"/>
              </a:rPr>
              <a:t>referred to as “ventilatory acclimatization” (</a:t>
            </a:r>
            <a:r>
              <a:rPr lang="en-US" sz="1200" b="0" i="0" u="none" strike="noStrike" kern="1200" dirty="0">
                <a:solidFill>
                  <a:schemeClr val="tx1"/>
                </a:solidFill>
                <a:effectLst/>
                <a:latin typeface="+mn-lt"/>
                <a:ea typeface="+mn-ea"/>
                <a:cs typeface="+mn-cs"/>
                <a:hlinkClick r:id="rId3"/>
              </a:rPr>
              <a:t>92</a:t>
            </a:r>
            <a:r>
              <a:rPr lang="en-US" sz="1200" b="0" i="0" kern="1200" dirty="0">
                <a:solidFill>
                  <a:schemeClr val="tx1"/>
                </a:solidFill>
                <a:effectLst/>
                <a:latin typeface="+mn-lt"/>
                <a:ea typeface="+mn-ea"/>
                <a:cs typeface="+mn-cs"/>
              </a:rPr>
              <a:t>).</a:t>
            </a:r>
            <a:endParaRPr lang="en-US" dirty="0"/>
          </a:p>
          <a:p>
            <a:endParaRPr lang="en-US" dirty="0"/>
          </a:p>
          <a:p>
            <a:endParaRPr lang="en-US" dirty="0"/>
          </a:p>
          <a:p>
            <a:r>
              <a:rPr lang="en-US" dirty="0"/>
              <a:t>Lastly: PaCO2 increases exponentially as VE decreases linearly (think of CO2 clearance and how GFR is much more different </a:t>
            </a:r>
            <a:r>
              <a:rPr lang="en-US" dirty="0" err="1"/>
              <a:t>th</a:t>
            </a:r>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SpO2 &lt;90% catches people’s attention</a:t>
            </a:r>
          </a:p>
          <a:p>
            <a:pPr marL="285750" indent="-285750">
              <a:buFont typeface="Arial" panose="020B0604020202020204" pitchFamily="34" charset="0"/>
              <a:buChar char="•"/>
            </a:pPr>
            <a:r>
              <a:rPr lang="en-US" dirty="0"/>
              <a:t>Corresponds to a PaO2 of ~55 mmHg (depending exactly on the individual’s oxygen hemoglobin dissociation curve. </a:t>
            </a:r>
          </a:p>
          <a:p>
            <a:pPr marL="285750" indent="-285750">
              <a:buFont typeface="Arial" panose="020B0604020202020204" pitchFamily="34" charset="0"/>
              <a:buChar char="•"/>
            </a:pPr>
            <a:r>
              <a:rPr lang="en-US" dirty="0"/>
              <a:t>Normal A-a gradient? 4 + (0.25 * Age) </a:t>
            </a:r>
          </a:p>
          <a:p>
            <a:pPr marL="742950" lvl="1" indent="-285750">
              <a:buFont typeface="Arial" panose="020B0604020202020204" pitchFamily="34" charset="0"/>
              <a:buChar char="•"/>
            </a:pPr>
            <a:r>
              <a:rPr lang="en-US" dirty="0"/>
              <a:t>Critical PAO2 = paO2 + (Normal A-a gradient)</a:t>
            </a:r>
          </a:p>
          <a:p>
            <a:pPr marL="742950" lvl="1" indent="-285750">
              <a:buFont typeface="Arial" panose="020B0604020202020204" pitchFamily="34" charset="0"/>
              <a:buChar char="•"/>
            </a:pPr>
            <a:r>
              <a:rPr lang="en-US" dirty="0"/>
              <a:t>Critical PAO2 = 51 + 0.25 * Age</a:t>
            </a:r>
          </a:p>
          <a:p>
            <a:pPr marL="742950" lvl="1" indent="-285750">
              <a:buFont typeface="Arial" panose="020B0604020202020204" pitchFamily="34" charset="0"/>
              <a:buChar char="•"/>
            </a:pPr>
            <a:endParaRPr lang="en-US" dirty="0"/>
          </a:p>
          <a:p>
            <a:r>
              <a:rPr lang="en-US" sz="1200" dirty="0"/>
              <a:t>PA</a:t>
            </a:r>
            <a:r>
              <a:rPr lang="en-US" sz="1200" baseline="-25000" dirty="0"/>
              <a:t>O2</a:t>
            </a:r>
            <a:r>
              <a:rPr lang="en-US" sz="1200" dirty="0"/>
              <a:t> = (</a:t>
            </a:r>
            <a:r>
              <a:rPr lang="en-US" sz="1200" dirty="0" err="1"/>
              <a:t>P</a:t>
            </a:r>
            <a:r>
              <a:rPr lang="en-US" sz="1200" baseline="-25000" dirty="0" err="1"/>
              <a:t>atm</a:t>
            </a:r>
            <a:r>
              <a:rPr lang="en-US" sz="1200" dirty="0"/>
              <a:t> – P</a:t>
            </a:r>
            <a:r>
              <a:rPr lang="en-US" sz="1200" baseline="-25000" dirty="0"/>
              <a:t>H2O</a:t>
            </a:r>
            <a:r>
              <a:rPr lang="en-US" sz="1200" dirty="0"/>
              <a:t>) * Fi</a:t>
            </a:r>
            <a:r>
              <a:rPr lang="en-US" sz="1200" baseline="-25000" dirty="0"/>
              <a:t>O2</a:t>
            </a:r>
            <a:r>
              <a:rPr lang="en-US" sz="1200" dirty="0"/>
              <a:t> – (Pa</a:t>
            </a:r>
            <a:r>
              <a:rPr lang="en-US" sz="1200" baseline="-25000" dirty="0"/>
              <a:t>CO2</a:t>
            </a:r>
            <a:r>
              <a:rPr lang="en-US" sz="1200" dirty="0"/>
              <a:t> / RQ) + Fi</a:t>
            </a:r>
            <a:r>
              <a:rPr lang="en-US" sz="1200" baseline="-25000" dirty="0"/>
              <a:t>O2</a:t>
            </a:r>
            <a:r>
              <a:rPr lang="en-US" sz="1200" dirty="0"/>
              <a:t> * Pa</a:t>
            </a:r>
            <a:r>
              <a:rPr lang="en-US" sz="1200" baseline="-25000" dirty="0"/>
              <a:t>CO2</a:t>
            </a:r>
            <a:r>
              <a:rPr lang="en-US" sz="1200" dirty="0"/>
              <a:t> * (1-RQ)/RQ</a:t>
            </a:r>
          </a:p>
          <a:p>
            <a:r>
              <a:rPr lang="en-US" sz="1200" dirty="0"/>
              <a:t>PA</a:t>
            </a:r>
            <a:r>
              <a:rPr lang="en-US" sz="1200" baseline="-25000" dirty="0"/>
              <a:t>O2</a:t>
            </a:r>
            <a:r>
              <a:rPr lang="en-US" sz="1200" dirty="0"/>
              <a:t> = (650 – 47) * 0.21 – (Pa</a:t>
            </a:r>
            <a:r>
              <a:rPr lang="en-US" sz="1200" baseline="-25000" dirty="0"/>
              <a:t>CO2</a:t>
            </a:r>
            <a:r>
              <a:rPr lang="en-US" sz="1200" dirty="0"/>
              <a:t> / 0.8) + 0.21 * Pa</a:t>
            </a:r>
            <a:r>
              <a:rPr lang="en-US" sz="1200" baseline="-25000" dirty="0"/>
              <a:t>CO2</a:t>
            </a:r>
            <a:r>
              <a:rPr lang="en-US" sz="1200" dirty="0"/>
              <a:t> * (1-0.8)/0.8</a:t>
            </a:r>
          </a:p>
          <a:p>
            <a:r>
              <a:rPr lang="en-US" sz="1200" dirty="0"/>
              <a:t>PA</a:t>
            </a:r>
            <a:r>
              <a:rPr lang="en-US" sz="1200" baseline="-25000" dirty="0"/>
              <a:t>O2</a:t>
            </a:r>
            <a:r>
              <a:rPr lang="en-US" sz="1200" dirty="0"/>
              <a:t> = 126.63 – (Pa</a:t>
            </a:r>
            <a:r>
              <a:rPr lang="en-US" sz="1200" baseline="-25000" dirty="0"/>
              <a:t>CO2</a:t>
            </a:r>
            <a:r>
              <a:rPr lang="en-US" sz="1200" dirty="0"/>
              <a:t> / 0.8) + 0.05 * Pa</a:t>
            </a:r>
            <a:r>
              <a:rPr lang="en-US" sz="1200" baseline="-25000" dirty="0"/>
              <a:t>CO2</a:t>
            </a:r>
          </a:p>
          <a:p>
            <a:r>
              <a:rPr lang="en-US" sz="1200" dirty="0"/>
              <a:t>PA</a:t>
            </a:r>
            <a:r>
              <a:rPr lang="en-US" sz="1200" baseline="-25000" dirty="0"/>
              <a:t>O2</a:t>
            </a:r>
            <a:r>
              <a:rPr lang="en-US" sz="1200" dirty="0"/>
              <a:t> = 126.63 – 1.3 * Pa</a:t>
            </a:r>
            <a:r>
              <a:rPr lang="en-US" sz="1200" baseline="-25000" dirty="0"/>
              <a:t>CO2</a:t>
            </a:r>
          </a:p>
          <a:p>
            <a:pPr marL="742950" lvl="1" indent="-285750">
              <a:buFont typeface="Arial" panose="020B0604020202020204" pitchFamily="34" charset="0"/>
              <a:buChar char="•"/>
            </a:pPr>
            <a:endParaRPr lang="en-US" dirty="0"/>
          </a:p>
          <a:p>
            <a:r>
              <a:rPr lang="en-US" b="1" dirty="0"/>
              <a:t>At 4500 ft: </a:t>
            </a:r>
          </a:p>
          <a:p>
            <a:r>
              <a:rPr lang="en-US" b="1" dirty="0"/>
              <a:t>PaCO2 = 58.17 - 0.19 * Age</a:t>
            </a:r>
          </a:p>
          <a:p>
            <a:endParaRPr lang="en-US" b="1" dirty="0"/>
          </a:p>
          <a:p>
            <a:r>
              <a:rPr lang="en-US" b="1" dirty="0"/>
              <a:t>At seal Level: </a:t>
            </a:r>
          </a:p>
          <a:p>
            <a:r>
              <a:rPr lang="en-US" b="1" dirty="0"/>
              <a:t>PaCO2 = 75.95 – 0.19 * Age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403EE7C-1652-A945-8822-E1AE5A6DA30F}" type="slidenum">
              <a:rPr lang="en-US" smtClean="0"/>
              <a:t>14</a:t>
            </a:fld>
            <a:endParaRPr lang="en-US"/>
          </a:p>
        </p:txBody>
      </p:sp>
    </p:spTree>
    <p:extLst>
      <p:ext uri="{BB962C8B-B14F-4D97-AF65-F5344CB8AC3E}">
        <p14:creationId xmlns:p14="http://schemas.microsoft.com/office/powerpoint/2010/main" val="197397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break down definitions into: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ym typeface="Wingdings" pitchFamily="2" charset="2"/>
              </a:rPr>
              <a:t> all comers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Investigating OSA/SDB prevalence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Specific Populations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comers, SDB prevalence, specific </a:t>
            </a:r>
            <a:r>
              <a:rPr lang="en-US" dirty="0" err="1"/>
              <a:t>opulations</a:t>
            </a:r>
            <a:r>
              <a:rPr lang="en-US" dirty="0"/>
              <a:t>)_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logic: </a:t>
            </a:r>
            <a:r>
              <a:rPr lang="en-US" b="0" i="0" dirty="0">
                <a:solidFill>
                  <a:srgbClr val="2A2A2A"/>
                </a:solidFill>
                <a:effectLst/>
                <a:latin typeface="Merriweather" pitchFamily="2" charset="77"/>
              </a:rPr>
              <a:t>which diagnoses are relevant, which procedures, medications, and laboratory orders are associated with the phenotype, as well as patient demographic criteria that should be considered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 logic: e.g. </a:t>
            </a:r>
            <a:r>
              <a:rPr lang="en-US" b="0" i="0" dirty="0">
                <a:solidFill>
                  <a:srgbClr val="2A2A2A"/>
                </a:solidFill>
                <a:effectLst/>
                <a:latin typeface="Merriweather" pitchFamily="2" charset="77"/>
              </a:rPr>
              <a:t>bridge to how data are recorded in the EHR.  - needs ICD x2</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Systematic Review methodology: criteria – observational or prospective studies seeking to identify unselected patients with hypercapnia in an inpatient or acute care setting.</a:t>
            </a:r>
          </a:p>
          <a:p>
            <a:pPr marL="0" lvl="0" indent="0">
              <a:lnSpc>
                <a:spcPct val="100000"/>
              </a:lnSpc>
              <a:spcBef>
                <a:spcPts val="0"/>
              </a:spcBef>
              <a:buNone/>
              <a:defRPr/>
            </a:pPr>
            <a:endParaRPr lang="en-US" sz="1200" dirty="0"/>
          </a:p>
          <a:p>
            <a:pPr marL="0" lvl="0" indent="0">
              <a:lnSpc>
                <a:spcPct val="100000"/>
              </a:lnSpc>
              <a:spcBef>
                <a:spcPts val="0"/>
              </a:spcBef>
              <a:buNone/>
              <a:defRPr/>
            </a:pPr>
            <a:r>
              <a:rPr lang="en-US" sz="1200" u="sng" dirty="0"/>
              <a:t>Prior Hypercapnic Respiratory Failure Cohorts</a:t>
            </a:r>
          </a:p>
          <a:p>
            <a:pPr>
              <a:lnSpc>
                <a:spcPct val="100000"/>
              </a:lnSpc>
              <a:spcBef>
                <a:spcPts val="0"/>
              </a:spcBef>
              <a:defRPr/>
            </a:pPr>
            <a:r>
              <a:rPr lang="en-US" sz="1200" dirty="0" err="1"/>
              <a:t>Meservey</a:t>
            </a:r>
            <a:r>
              <a:rPr lang="en-US" sz="1200" dirty="0"/>
              <a:t>, A. J., Burton, M. C., Priest, J., </a:t>
            </a:r>
            <a:r>
              <a:rPr lang="en-US" sz="1200" dirty="0" err="1"/>
              <a:t>Teneback</a:t>
            </a:r>
            <a:r>
              <a:rPr lang="en-US" sz="1200" dirty="0"/>
              <a:t>, C. C., &amp; Dixon, A. E. (2020). Risk of Readmission and Mortality Following Hospitalization with Hypercapnic Respiratory Failure. </a:t>
            </a:r>
            <a:r>
              <a:rPr lang="en-US" sz="1200" i="1" dirty="0"/>
              <a:t>Lung</a:t>
            </a:r>
            <a:r>
              <a:rPr lang="en-US" sz="1200" dirty="0"/>
              <a:t>, </a:t>
            </a:r>
            <a:r>
              <a:rPr lang="en-US" sz="1200" i="1" dirty="0"/>
              <a:t>198</a:t>
            </a:r>
            <a:r>
              <a:rPr lang="en-US" sz="1200" dirty="0"/>
              <a:t>(1), 121–134.</a:t>
            </a:r>
          </a:p>
          <a:p>
            <a:pPr>
              <a:lnSpc>
                <a:spcPct val="100000"/>
              </a:lnSpc>
              <a:spcBef>
                <a:spcPts val="0"/>
              </a:spcBef>
              <a:defRPr/>
            </a:pPr>
            <a:r>
              <a:rPr lang="en-US" sz="1200" dirty="0" err="1"/>
              <a:t>Ouanes-Besbes</a:t>
            </a:r>
            <a:r>
              <a:rPr lang="en-US" sz="1200" dirty="0"/>
              <a:t>, L., </a:t>
            </a:r>
            <a:r>
              <a:rPr lang="en-US" sz="1200" dirty="0" err="1"/>
              <a:t>Hammouda</a:t>
            </a:r>
            <a:r>
              <a:rPr lang="en-US" sz="1200" dirty="0"/>
              <a:t>, Z., </a:t>
            </a:r>
            <a:r>
              <a:rPr lang="en-US" sz="1200" dirty="0" err="1"/>
              <a:t>Besbes</a:t>
            </a:r>
            <a:r>
              <a:rPr lang="en-US" sz="1200" dirty="0"/>
              <a:t>, S., </a:t>
            </a:r>
            <a:r>
              <a:rPr lang="en-US" sz="1200" dirty="0" err="1"/>
              <a:t>Nouira</a:t>
            </a:r>
            <a:r>
              <a:rPr lang="en-US" sz="1200" dirty="0"/>
              <a:t>, W., </a:t>
            </a:r>
            <a:r>
              <a:rPr lang="en-US" sz="1200" dirty="0" err="1"/>
              <a:t>Lahmar</a:t>
            </a:r>
            <a:r>
              <a:rPr lang="en-US" sz="1200" dirty="0"/>
              <a:t>, M., Ben Abdallah, S., </a:t>
            </a:r>
            <a:r>
              <a:rPr lang="en-US" sz="1200" dirty="0" err="1"/>
              <a:t>Ouanes</a:t>
            </a:r>
            <a:r>
              <a:rPr lang="en-US" sz="1200" dirty="0"/>
              <a:t>, I., </a:t>
            </a:r>
            <a:r>
              <a:rPr lang="en-US" sz="1200" dirty="0" err="1"/>
              <a:t>Dachraoui</a:t>
            </a:r>
            <a:r>
              <a:rPr lang="en-US" sz="1200" dirty="0"/>
              <a:t>, F., &amp; </a:t>
            </a:r>
            <a:r>
              <a:rPr lang="en-US" sz="1200" dirty="0" err="1"/>
              <a:t>Abroug</a:t>
            </a:r>
            <a:r>
              <a:rPr lang="en-US" sz="1200" dirty="0"/>
              <a:t>, F. (2021). Diagnosis of Sleep Apnea Syndrome in the Intensive Care Unit: A Case Series of Survivors of Hypercapnic Respiratory Failure. </a:t>
            </a:r>
            <a:r>
              <a:rPr lang="en-US" sz="1200" i="1" dirty="0"/>
              <a:t>Annals of the American Thoracic Society</a:t>
            </a:r>
            <a:r>
              <a:rPr lang="en-US" sz="1200" dirty="0"/>
              <a:t>, </a:t>
            </a:r>
            <a:r>
              <a:rPr lang="en-US" sz="1200" i="1" dirty="0"/>
              <a:t>18</a:t>
            </a:r>
            <a:r>
              <a:rPr lang="en-US" sz="1200" dirty="0"/>
              <a:t>(4), 727–729.</a:t>
            </a:r>
          </a:p>
          <a:p>
            <a:pPr>
              <a:lnSpc>
                <a:spcPct val="100000"/>
              </a:lnSpc>
              <a:spcBef>
                <a:spcPts val="0"/>
              </a:spcBef>
              <a:defRPr/>
            </a:pPr>
            <a:r>
              <a:rPr lang="en-US" sz="1200" dirty="0"/>
              <a:t>Wilson, M. W., </a:t>
            </a:r>
            <a:r>
              <a:rPr lang="en-US" sz="1200" dirty="0" err="1"/>
              <a:t>Labaki</a:t>
            </a:r>
            <a:r>
              <a:rPr lang="en-US" sz="1200" dirty="0"/>
              <a:t>, W. W., &amp; Choi, P. J. (2021). Mortality and Healthcare Use of Patients with Compensated Hypercapnia. </a:t>
            </a:r>
            <a:r>
              <a:rPr lang="en-US" sz="1200" i="1" dirty="0"/>
              <a:t>Annals of the American Thoracic Society</a:t>
            </a:r>
            <a:r>
              <a:rPr lang="en-US" sz="1200" dirty="0"/>
              <a:t>, </a:t>
            </a:r>
            <a:r>
              <a:rPr lang="en-US" sz="1200" i="1" dirty="0"/>
              <a:t>18</a:t>
            </a:r>
            <a:r>
              <a:rPr lang="en-US" sz="1200" dirty="0"/>
              <a:t>(12), 2027–2032.</a:t>
            </a:r>
          </a:p>
          <a:p>
            <a:pPr>
              <a:lnSpc>
                <a:spcPct val="100000"/>
              </a:lnSpc>
              <a:spcBef>
                <a:spcPts val="0"/>
              </a:spcBef>
              <a:defRPr/>
            </a:pPr>
            <a:r>
              <a:rPr lang="en-US" sz="1200" dirty="0"/>
              <a:t>Adler, D., Pépin, J. L., Dupuis-</a:t>
            </a:r>
            <a:r>
              <a:rPr lang="en-US" sz="1200" dirty="0" err="1"/>
              <a:t>Lozeron</a:t>
            </a:r>
            <a:r>
              <a:rPr lang="en-US" sz="1200" dirty="0"/>
              <a:t>, E., </a:t>
            </a:r>
            <a:r>
              <a:rPr lang="en-US" sz="1200" dirty="0" err="1"/>
              <a:t>Espa-Cervena</a:t>
            </a:r>
            <a:r>
              <a:rPr lang="en-US" sz="1200" dirty="0"/>
              <a:t>, K., </a:t>
            </a:r>
            <a:r>
              <a:rPr lang="en-US" sz="1200" dirty="0" err="1"/>
              <a:t>Merlet</a:t>
            </a:r>
            <a:r>
              <a:rPr lang="en-US" sz="1200" dirty="0"/>
              <a:t>-Violet, R., Muller, H., Janssens, J. P., &amp; </a:t>
            </a:r>
            <a:r>
              <a:rPr lang="en-US" sz="1200" dirty="0" err="1"/>
              <a:t>Brochard</a:t>
            </a:r>
            <a:r>
              <a:rPr lang="en-US" sz="1200" dirty="0"/>
              <a:t>, L. (2017). Comorbidities and Subgroups of Patients Surviving Severe Acute Hypercapnic Respiratory Failure in the Intensive Care Unit. </a:t>
            </a:r>
            <a:r>
              <a:rPr lang="en-US" sz="1200" i="1" dirty="0"/>
              <a:t>American journal of respiratory and critical care medicine</a:t>
            </a:r>
            <a:r>
              <a:rPr lang="en-US" sz="1200" dirty="0"/>
              <a:t>, </a:t>
            </a:r>
            <a:r>
              <a:rPr lang="en-US" sz="1200" i="1" dirty="0"/>
              <a:t>196</a:t>
            </a:r>
            <a:r>
              <a:rPr lang="en-US" sz="1200" dirty="0"/>
              <a:t>(2), 200–207.</a:t>
            </a:r>
          </a:p>
          <a:p>
            <a:endParaRPr lang="en-US" dirty="0"/>
          </a:p>
          <a:p>
            <a:r>
              <a:rPr lang="en-US" dirty="0"/>
              <a:t>‘</a:t>
            </a:r>
            <a:r>
              <a:rPr lang="en-US" dirty="0" err="1"/>
              <a:t>BulBul</a:t>
            </a:r>
            <a:r>
              <a:rPr lang="en-US" dirty="0"/>
              <a:t> https://</a:t>
            </a:r>
            <a:r>
              <a:rPr lang="en-US" dirty="0" err="1"/>
              <a:t>pubmed.ncbi.nlm.nih.gov</a:t>
            </a:r>
            <a:r>
              <a:rPr lang="en-US" dirty="0"/>
              <a:t>/24791171/</a:t>
            </a:r>
          </a:p>
          <a:p>
            <a:endParaRPr lang="en-US" dirty="0"/>
          </a:p>
          <a:p>
            <a:endParaRPr lang="en-US" dirty="0"/>
          </a:p>
          <a:p>
            <a:r>
              <a:rPr lang="en-US" dirty="0"/>
              <a:t>NOTE: there is no claim that these identify the same patients – but we want to understand how these methods identify prognostically different groups of patients. </a:t>
            </a:r>
          </a:p>
          <a:p>
            <a:endParaRPr lang="en-US" dirty="0"/>
          </a:p>
          <a:p>
            <a:r>
              <a:rPr lang="en-US" dirty="0"/>
              <a:t>Methods: augmented search from </a:t>
            </a:r>
            <a:r>
              <a:rPr lang="en-US" dirty="0" err="1"/>
              <a:t>ResearchRabbit</a:t>
            </a:r>
            <a:endParaRPr lang="en-US" dirty="0"/>
          </a:p>
          <a:p>
            <a:endParaRPr lang="en-US" dirty="0"/>
          </a:p>
          <a:p>
            <a:endParaRPr lang="en-US" dirty="0"/>
          </a:p>
          <a:p>
            <a:r>
              <a:rPr lang="en-US" dirty="0"/>
              <a:t>[ ] </a:t>
            </a:r>
            <a:r>
              <a:rPr lang="en-US" dirty="0" err="1"/>
              <a:t>todo</a:t>
            </a:r>
            <a:r>
              <a:rPr lang="en-US" dirty="0"/>
              <a:t>: systematic review with </a:t>
            </a:r>
          </a:p>
          <a:p>
            <a:endParaRPr lang="en-US" dirty="0"/>
          </a:p>
          <a:p>
            <a:r>
              <a:rPr lang="en-US" dirty="0"/>
              <a:t>Mesh terms?</a:t>
            </a:r>
          </a:p>
          <a:p>
            <a:r>
              <a:rPr lang="en-US" dirty="0"/>
              <a:t>Respiratory acidosis - https://</a:t>
            </a:r>
            <a:r>
              <a:rPr lang="en-US" dirty="0" err="1"/>
              <a:t>www.ncbi.nlm.nih.gov</a:t>
            </a:r>
            <a:r>
              <a:rPr lang="en-US" dirty="0"/>
              <a:t>/mesh/68000142</a:t>
            </a:r>
          </a:p>
          <a:p>
            <a:r>
              <a:rPr lang="en-US" dirty="0"/>
              <a:t>Hypoventilation and subtypes https://</a:t>
            </a:r>
            <a:r>
              <a:rPr lang="en-US" dirty="0" err="1"/>
              <a:t>www.ncbi.nlm.nih.gov</a:t>
            </a:r>
            <a:r>
              <a:rPr lang="en-US" dirty="0"/>
              <a:t>/mesh/68007040 </a:t>
            </a:r>
          </a:p>
          <a:p>
            <a:endParaRPr lang="en-US" dirty="0"/>
          </a:p>
          <a:p>
            <a:pPr marL="171450" indent="-171450">
              <a:buFont typeface="Wingdings" pitchFamily="2" charset="2"/>
              <a:buChar char="à"/>
            </a:pPr>
            <a:r>
              <a:rPr lang="en-US" dirty="0">
                <a:sym typeface="Wingdings" pitchFamily="2" charset="2"/>
              </a:rPr>
              <a:t>Cohort study</a:t>
            </a:r>
          </a:p>
          <a:p>
            <a:pPr marL="171450" indent="-171450">
              <a:buFont typeface="Wingdings" pitchFamily="2" charset="2"/>
              <a:buChar char="à"/>
            </a:pPr>
            <a:r>
              <a:rPr lang="en-US" dirty="0">
                <a:sym typeface="Wingdings" pitchFamily="2" charset="2"/>
              </a:rPr>
              <a:t>Hypercapnic respiratory failure</a:t>
            </a:r>
          </a:p>
          <a:p>
            <a:pPr marL="171450" indent="-171450">
              <a:buFont typeface="Wingdings" pitchFamily="2" charset="2"/>
              <a:buChar char="à"/>
            </a:pPr>
            <a:r>
              <a:rPr lang="en-US" dirty="0" err="1">
                <a:sym typeface="Wingdings" pitchFamily="2" charset="2"/>
              </a:rPr>
              <a:t>Hypercarbic</a:t>
            </a:r>
            <a:r>
              <a:rPr lang="en-US" dirty="0">
                <a:sym typeface="Wingdings" pitchFamily="2" charset="2"/>
              </a:rPr>
              <a:t> respiratory failure</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t>https://</a:t>
            </a:r>
            <a:r>
              <a:rPr lang="en-US" dirty="0" err="1"/>
              <a:t>asreview.nl</a:t>
            </a:r>
            <a:r>
              <a:rPr lang="en-US" dirty="0"/>
              <a:t>/download/</a:t>
            </a:r>
            <a:r>
              <a:rPr lang="en-US" dirty="0">
                <a:sym typeface="Wingdings" pitchFamily="2" charset="2"/>
              </a:rPr>
              <a:t> to review</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PUBMED:</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And for EMBASE</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D6154C9C-28C3-5141-89EE-A48E8C9C2C49}" type="slidenum">
              <a:rPr lang="en-US" smtClean="0"/>
              <a:t>16</a:t>
            </a:fld>
            <a:endParaRPr lang="en-US"/>
          </a:p>
        </p:txBody>
      </p:sp>
    </p:spTree>
    <p:extLst>
      <p:ext uri="{BB962C8B-B14F-4D97-AF65-F5344CB8AC3E}">
        <p14:creationId xmlns:p14="http://schemas.microsoft.com/office/powerpoint/2010/main" val="162928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a:ea typeface="Times New Roman" panose="02020603050405020304" pitchFamily="18" charset="0"/>
              </a:rPr>
              <a:t>[ ] remove this</a:t>
            </a: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endParaRPr lang="en-US" sz="1800" dirty="0">
              <a:effectLst/>
              <a:latin typeface="Times"/>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Issue: Preliminary epidemiologic work suggests hypercapnic respiratory failure is increasingly common, morbid, and expensive to the healthcare system. However, large knowledge gaps remain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Gap: prior literature relies on a variety of methods to identify patients with hypercapnia for inclusion in their studies. If each method identifies different patients, this hampers the interpretability aggregation of results and suggests each individual study may be prone to selection bias.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***expand the point about bias: some investigators say we should study highest risk first. However, the role of a syndrome definition is to define a set of people who respond to treatments (or requirements) in a predictable way – and thus this is really an argument to redefine the syndrome. Analogy of sepsis – but to redefine, first need information on the current practice.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Next step: Computable (EHR) phenotypes are operations </a:t>
            </a:r>
            <a:r>
              <a:rPr lang="en-US" sz="1800" dirty="0" err="1">
                <a:effectLst/>
                <a:latin typeface="Times"/>
                <a:ea typeface="Times New Roman" panose="02020603050405020304" pitchFamily="18" charset="0"/>
              </a:rPr>
              <a:t>defintiions</a:t>
            </a:r>
            <a:r>
              <a:rPr lang="en-US" sz="1800" dirty="0">
                <a:effectLst/>
                <a:latin typeface="Times"/>
                <a:ea typeface="Times New Roman" panose="02020603050405020304" pitchFamily="18" charset="0"/>
              </a:rPr>
              <a:t> used to identify patients for inclusion in studies. Computable phenotypes with known operating characteristics are needed.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a:ea typeface="Times New Roman" panose="02020603050405020304" pitchFamily="18" charset="0"/>
              </a:rPr>
              <a:t>Hypotheses: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dirty="0">
                <a:effectLst/>
                <a:latin typeface="Times"/>
                <a:ea typeface="Calibri" panose="020F0502020204030204" pitchFamily="34" charset="0"/>
                <a:cs typeface="Times New Roman" panose="02020603050405020304" pitchFamily="18" charset="0"/>
              </a:rPr>
              <a:t>Commonly used methods to identify patients with hypercapnic respiratory failure identify different patients; the patients identified by each method differ in characteristics that are likely to influence their clinical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dirty="0">
                <a:effectLst/>
                <a:latin typeface="Times"/>
                <a:ea typeface="Calibri" panose="020F0502020204030204" pitchFamily="34" charset="0"/>
                <a:cs typeface="Times New Roman" panose="02020603050405020304" pitchFamily="18" charset="0"/>
              </a:rPr>
              <a:t>EHR records contain a variety of types of information that will be expected to improve the classification performance of a computable phenotype, these features will be explorable with a principle component analysis using a “silver standard’ definition of hypercapnic respiratory failure ***PCA to identify which data elements provide maximal information to guide future design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strike="sngStrike" dirty="0">
                <a:effectLst/>
                <a:latin typeface="Times"/>
                <a:ea typeface="Calibri" panose="020F0502020204030204" pitchFamily="34" charset="0"/>
                <a:cs typeface="Times New Roman" panose="02020603050405020304" pitchFamily="18" charset="0"/>
              </a:rPr>
              <a:t>Findings of this principle component analysis can be used to guide a manual chart review labeling of an enriched data-set to generate a usable computable phenotype.</a:t>
            </a:r>
            <a:r>
              <a:rPr lang="en-US" sz="1800" dirty="0">
                <a:effectLst/>
                <a:latin typeface="Times"/>
                <a:ea typeface="Calibri" panose="020F0502020204030204" pitchFamily="34" charset="0"/>
                <a:cs typeface="Times New Roman" panose="02020603050405020304" pitchFamily="18" charset="0"/>
              </a:rPr>
              <a:t> (Perhaps a separate manuscript*)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17</a:t>
            </a:fld>
            <a:endParaRPr lang="en-US"/>
          </a:p>
        </p:txBody>
      </p:sp>
    </p:spTree>
    <p:extLst>
      <p:ext uri="{BB962C8B-B14F-4D97-AF65-F5344CB8AC3E}">
        <p14:creationId xmlns:p14="http://schemas.microsoft.com/office/powerpoint/2010/main" val="43996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know much about the relative proportion of these arrows?  No. Probably Recurrent Acute and Acute = over-represented by current methods to identify. Yellow types may be most of what gets diagnosed in sleep clinic (vs hospitalization) </a:t>
            </a:r>
          </a:p>
          <a:p>
            <a:endParaRPr lang="en-US" dirty="0"/>
          </a:p>
          <a:p>
            <a:r>
              <a:rPr lang="en-US" dirty="0"/>
              <a:t>Roughly 30% of OHS patients identified at acute decompensation based on:  </a:t>
            </a:r>
            <a:r>
              <a:rPr lang="en-US" sz="1200" kern="1200" dirty="0">
                <a:solidFill>
                  <a:schemeClr val="tx1"/>
                </a:solidFill>
                <a:effectLst/>
                <a:latin typeface="+mn-lt"/>
                <a:ea typeface="+mn-ea"/>
                <a:cs typeface="+mn-cs"/>
              </a:rPr>
              <a:t>83 </a:t>
            </a:r>
            <a:r>
              <a:rPr lang="en-US" sz="1200" kern="1200" dirty="0" err="1">
                <a:solidFill>
                  <a:schemeClr val="tx1"/>
                </a:solidFill>
                <a:effectLst/>
                <a:latin typeface="+mn-lt"/>
                <a:ea typeface="+mn-ea"/>
                <a:cs typeface="+mn-cs"/>
              </a:rPr>
              <a:t>Priou</a:t>
            </a:r>
            <a:r>
              <a:rPr lang="en-US" sz="1200" kern="1200" dirty="0">
                <a:solidFill>
                  <a:schemeClr val="tx1"/>
                </a:solidFill>
                <a:effectLst/>
                <a:latin typeface="+mn-lt"/>
                <a:ea typeface="+mn-ea"/>
                <a:cs typeface="+mn-cs"/>
              </a:rPr>
              <a:t> P, Hamel JF, Person C, et al. Long-term outcome of</a:t>
            </a:r>
            <a:endParaRPr lang="en-US" dirty="0"/>
          </a:p>
          <a:p>
            <a:r>
              <a:rPr lang="en-US" sz="1200" kern="1200" dirty="0">
                <a:solidFill>
                  <a:schemeClr val="tx1"/>
                </a:solidFill>
                <a:effectLst/>
                <a:latin typeface="+mn-lt"/>
                <a:ea typeface="+mn-ea"/>
                <a:cs typeface="+mn-cs"/>
              </a:rPr>
              <a:t>noninvasive positive pressure ventilation for obesity hypoventilation</a:t>
            </a:r>
            <a:endParaRPr lang="en-US" dirty="0"/>
          </a:p>
          <a:p>
            <a:r>
              <a:rPr lang="en-US" sz="1200" kern="1200" dirty="0">
                <a:solidFill>
                  <a:schemeClr val="tx1"/>
                </a:solidFill>
                <a:effectLst/>
                <a:latin typeface="+mn-lt"/>
                <a:ea typeface="+mn-ea"/>
                <a:cs typeface="+mn-cs"/>
              </a:rPr>
              <a:t>syndrome. Chest 2010; 138: 84–90.</a:t>
            </a:r>
            <a:endParaRPr lang="en-US" dirty="0"/>
          </a:p>
          <a:p>
            <a:endParaRPr lang="en-US" dirty="0"/>
          </a:p>
          <a:p>
            <a:endParaRPr lang="en-US" dirty="0"/>
          </a:p>
          <a:p>
            <a:r>
              <a:rPr lang="en-US" dirty="0"/>
              <a:t>Acute Hypercapnia well tolerated, much research into acute management exists</a:t>
            </a:r>
          </a:p>
          <a:p>
            <a:endParaRPr lang="en-US" dirty="0"/>
          </a:p>
          <a:p>
            <a:r>
              <a:rPr lang="en-US" dirty="0"/>
              <a:t>For COPD – Green vs brick arrows … in HOT-HMV, roughly ¼ of patients who met inclusion criteria at discharge were no longer hypercapnic after 2-4 weeks. Not known how frequently resolution is for other causes</a:t>
            </a:r>
          </a:p>
          <a:p>
            <a:endParaRPr lang="en-US" dirty="0"/>
          </a:p>
          <a:p>
            <a:r>
              <a:rPr lang="en-US" dirty="0"/>
              <a:t>For OHS overall, roughly 50/50 present as the green arrow and the yellow arrow. The green arrow has a much worse prognosis than the yellow arrow.</a:t>
            </a:r>
          </a:p>
          <a:p>
            <a:endParaRPr lang="en-US" dirty="0"/>
          </a:p>
          <a:p>
            <a:r>
              <a:rPr lang="en-US" dirty="0"/>
              <a:t>In UT: more blue and orange arrow than green and yellow because hypoxemia is apparent. </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3</a:t>
            </a:fld>
            <a:endParaRPr lang="en-US"/>
          </a:p>
        </p:txBody>
      </p:sp>
    </p:spTree>
    <p:extLst>
      <p:ext uri="{BB962C8B-B14F-4D97-AF65-F5344CB8AC3E}">
        <p14:creationId xmlns:p14="http://schemas.microsoft.com/office/powerpoint/2010/main" val="25501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RESCUE, 201 patients with COPD admitted to the hospital with acute hypercapnic respiratory failure who had persistent hypercapnia more than 48 hours after ventilatory support were randomly assigned to NIV or to no NIV.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---&gt; no benefit in primary outcome of resp readmission or death at 12 months (though it did reduce CO2 and improve gas exchange)</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Struik</a:t>
            </a:r>
            <a:r>
              <a:rPr lang="en-US" sz="1200" kern="1200" dirty="0">
                <a:solidFill>
                  <a:schemeClr val="tx1"/>
                </a:solidFill>
                <a:effectLst/>
                <a:latin typeface="+mn-lt"/>
                <a:ea typeface="+mn-ea"/>
                <a:cs typeface="+mn-cs"/>
              </a:rPr>
              <a:t> FM, </a:t>
            </a:r>
            <a:r>
              <a:rPr lang="en-US" sz="1200" kern="1200" dirty="0" err="1">
                <a:solidFill>
                  <a:schemeClr val="tx1"/>
                </a:solidFill>
                <a:effectLst/>
                <a:latin typeface="+mn-lt"/>
                <a:ea typeface="+mn-ea"/>
                <a:cs typeface="+mn-cs"/>
              </a:rPr>
              <a:t>Sprooten</a:t>
            </a:r>
            <a:r>
              <a:rPr lang="en-US" sz="1200" kern="1200" dirty="0">
                <a:solidFill>
                  <a:schemeClr val="tx1"/>
                </a:solidFill>
                <a:effectLst/>
                <a:latin typeface="+mn-lt"/>
                <a:ea typeface="+mn-ea"/>
                <a:cs typeface="+mn-cs"/>
              </a:rPr>
              <a:t> RT,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HA, Bladder G, </a:t>
            </a:r>
            <a:r>
              <a:rPr lang="en-US" sz="1200" kern="1200" dirty="0" err="1">
                <a:solidFill>
                  <a:schemeClr val="tx1"/>
                </a:solidFill>
                <a:effectLst/>
                <a:latin typeface="+mn-lt"/>
                <a:ea typeface="+mn-ea"/>
                <a:cs typeface="+mn-cs"/>
              </a:rPr>
              <a:t>Zijnen</a:t>
            </a:r>
            <a:r>
              <a:rPr lang="en-US" sz="1200" kern="1200" dirty="0">
                <a:solidFill>
                  <a:schemeClr val="tx1"/>
                </a:solidFill>
                <a:effectLst/>
                <a:latin typeface="+mn-lt"/>
                <a:ea typeface="+mn-ea"/>
                <a:cs typeface="+mn-cs"/>
              </a:rPr>
              <a:t> M, Asin J, </a:t>
            </a:r>
            <a:r>
              <a:rPr lang="en-US" sz="1200" kern="1200" dirty="0" err="1">
                <a:solidFill>
                  <a:schemeClr val="tx1"/>
                </a:solidFill>
                <a:effectLst/>
                <a:latin typeface="+mn-lt"/>
                <a:ea typeface="+mn-ea"/>
                <a:cs typeface="+mn-cs"/>
              </a:rPr>
              <a:t>Cobben</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Vonk</a:t>
            </a:r>
            <a:r>
              <a:rPr lang="en-US" sz="1200" kern="1200" dirty="0">
                <a:solidFill>
                  <a:schemeClr val="tx1"/>
                </a:solidFill>
                <a:effectLst/>
                <a:latin typeface="+mn-lt"/>
                <a:ea typeface="+mn-ea"/>
                <a:cs typeface="+mn-cs"/>
              </a:rPr>
              <a:t> JM,</a:t>
            </a:r>
          </a:p>
          <a:p>
            <a:r>
              <a:rPr lang="en-US" sz="1200" kern="1200" dirty="0" err="1">
                <a:solidFill>
                  <a:schemeClr val="tx1"/>
                </a:solidFill>
                <a:effectLst/>
                <a:latin typeface="+mn-lt"/>
                <a:ea typeface="+mn-ea"/>
                <a:cs typeface="+mn-cs"/>
              </a:rPr>
              <a:t>Wijkstra</a:t>
            </a:r>
            <a:r>
              <a:rPr lang="en-US" sz="1200" kern="1200" dirty="0">
                <a:solidFill>
                  <a:schemeClr val="tx1"/>
                </a:solidFill>
                <a:effectLst/>
                <a:latin typeface="+mn-lt"/>
                <a:ea typeface="+mn-ea"/>
                <a:cs typeface="+mn-cs"/>
              </a:rPr>
              <a:t> PJ. Nocturnal non-invasive ventilation in COPD patients with prolonged</a:t>
            </a:r>
          </a:p>
          <a:p>
            <a:r>
              <a:rPr lang="en-US" sz="1200" kern="1200" dirty="0">
                <a:solidFill>
                  <a:schemeClr val="tx1"/>
                </a:solidFill>
                <a:effectLst/>
                <a:latin typeface="+mn-lt"/>
                <a:ea typeface="+mn-ea"/>
                <a:cs typeface="+mn-cs"/>
              </a:rPr>
              <a:t>hypercapnia after ventilatory support for acute respiratory failure: a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controlled, parallel-group study. Thorax 2014; 69: 826-834</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HOT-HMV, 116 patients with severe COPD who received NIV during acute hypercapnic respiratory failure and who remained hypercapnic (defined as Pa</a:t>
            </a:r>
            <a:r>
              <a:rPr lang="en-US" sz="1200" b="0" i="0" kern="1200" baseline="-25000" dirty="0">
                <a:solidFill>
                  <a:schemeClr val="tx1"/>
                </a:solidFill>
                <a:effectLst/>
                <a:latin typeface="+mn-lt"/>
                <a:ea typeface="+mn-ea"/>
                <a:cs typeface="+mn-cs"/>
              </a:rPr>
              <a:t>CO2</a:t>
            </a:r>
            <a:r>
              <a:rPr lang="en-US" sz="1200" b="0" i="0" kern="1200" dirty="0">
                <a:solidFill>
                  <a:schemeClr val="tx1"/>
                </a:solidFill>
                <a:effectLst/>
                <a:latin typeface="+mn-lt"/>
                <a:ea typeface="+mn-ea"/>
                <a:cs typeface="+mn-cs"/>
              </a:rPr>
              <a:t> &gt; 53 mm Hg) 2–4 weeks afterward assigned to HOT + NIV vs HOT alone.</a:t>
            </a: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pubmed.ncbi.nlm.nih.gov</a:t>
            </a:r>
            <a:r>
              <a:rPr lang="en-US" sz="1200" kern="1200" dirty="0">
                <a:solidFill>
                  <a:schemeClr val="tx1"/>
                </a:solidFill>
                <a:effectLst/>
                <a:latin typeface="+mn-lt"/>
                <a:ea typeface="+mn-ea"/>
                <a:cs typeface="+mn-cs"/>
              </a:rPr>
              <a:t>/28528348/</a:t>
            </a:r>
          </a:p>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5</a:t>
            </a:fld>
            <a:endParaRPr lang="en-US"/>
          </a:p>
        </p:txBody>
      </p:sp>
    </p:spTree>
    <p:extLst>
      <p:ext uri="{BB962C8B-B14F-4D97-AF65-F5344CB8AC3E}">
        <p14:creationId xmlns:p14="http://schemas.microsoft.com/office/powerpoint/2010/main" val="319731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p>
          <a:p>
            <a:r>
              <a:rPr lang="en-US" dirty="0"/>
              <a:t>https://</a:t>
            </a:r>
            <a:r>
              <a:rPr lang="en-US" dirty="0" err="1"/>
              <a:t>jcsm.aasm.org</a:t>
            </a:r>
            <a:r>
              <a:rPr lang="en-US" dirty="0"/>
              <a:t>/</a:t>
            </a:r>
            <a:r>
              <a:rPr lang="en-US" dirty="0" err="1"/>
              <a:t>doi</a:t>
            </a:r>
            <a:r>
              <a:rPr lang="en-US" dirty="0"/>
              <a:t>/10.5664/jcsm.9710</a:t>
            </a:r>
          </a:p>
          <a:p>
            <a:endParaRPr lang="en-US" dirty="0"/>
          </a:p>
          <a:p>
            <a:endParaRPr lang="en-US" dirty="0"/>
          </a:p>
          <a:p>
            <a:r>
              <a:rPr lang="en-US" dirty="0"/>
              <a:t>COPD guideline: </a:t>
            </a:r>
            <a:r>
              <a:rPr lang="en-US" sz="1200" b="1" i="0" kern="1200" dirty="0" err="1">
                <a:solidFill>
                  <a:schemeClr val="tx1"/>
                </a:solidFill>
                <a:effectLst/>
                <a:latin typeface="+mn-lt"/>
                <a:ea typeface="+mn-ea"/>
                <a:cs typeface="+mn-cs"/>
              </a:rPr>
              <a:t>Macrea</a:t>
            </a:r>
            <a:r>
              <a:rPr lang="en-US" sz="1200" b="1" i="0" kern="1200" dirty="0">
                <a:solidFill>
                  <a:schemeClr val="tx1"/>
                </a:solidFill>
                <a:effectLst/>
                <a:latin typeface="+mn-lt"/>
                <a:ea typeface="+mn-ea"/>
                <a:cs typeface="+mn-cs"/>
              </a:rPr>
              <a:t> M, </a:t>
            </a:r>
            <a:r>
              <a:rPr lang="en-US" sz="1200" b="1" i="0" kern="1200" dirty="0" err="1">
                <a:solidFill>
                  <a:schemeClr val="tx1"/>
                </a:solidFill>
                <a:effectLst/>
                <a:latin typeface="+mn-lt"/>
                <a:ea typeface="+mn-ea"/>
                <a:cs typeface="+mn-cs"/>
              </a:rPr>
              <a:t>Oczkowski</a:t>
            </a:r>
            <a:r>
              <a:rPr lang="en-US" sz="1200" b="1" i="0" kern="1200" dirty="0">
                <a:solidFill>
                  <a:schemeClr val="tx1"/>
                </a:solidFill>
                <a:effectLst/>
                <a:latin typeface="+mn-lt"/>
                <a:ea typeface="+mn-ea"/>
                <a:cs typeface="+mn-cs"/>
              </a:rPr>
              <a:t> S, </a:t>
            </a:r>
            <a:r>
              <a:rPr lang="en-US" sz="1200" b="1" i="0" kern="1200" dirty="0" err="1">
                <a:solidFill>
                  <a:schemeClr val="tx1"/>
                </a:solidFill>
                <a:effectLst/>
                <a:latin typeface="+mn-lt"/>
                <a:ea typeface="+mn-ea"/>
                <a:cs typeface="+mn-cs"/>
              </a:rPr>
              <a:t>Rochwerg</a:t>
            </a:r>
            <a:r>
              <a:rPr lang="en-US" sz="1200" b="1" i="0" kern="1200" dirty="0">
                <a:solidFill>
                  <a:schemeClr val="tx1"/>
                </a:solidFill>
                <a:effectLst/>
                <a:latin typeface="+mn-lt"/>
                <a:ea typeface="+mn-ea"/>
                <a:cs typeface="+mn-cs"/>
              </a:rPr>
              <a:t> B, et al.. Long-term noninvasive ventilation in chronic stable hypercapnic chronic obstructive pulmonary disease. An official American Thoracic Society clinical practice guideline. </a:t>
            </a:r>
            <a:r>
              <a:rPr lang="en-US" sz="1200" b="1" i="1" kern="1200" dirty="0">
                <a:solidFill>
                  <a:schemeClr val="tx1"/>
                </a:solidFill>
                <a:effectLst/>
                <a:latin typeface="+mn-lt"/>
                <a:ea typeface="+mn-ea"/>
                <a:cs typeface="+mn-cs"/>
              </a:rPr>
              <a:t>Am J Respir Crit Care Med.</a:t>
            </a:r>
            <a:r>
              <a:rPr lang="en-US" sz="1200" b="1" i="0" kern="1200" dirty="0">
                <a:solidFill>
                  <a:schemeClr val="tx1"/>
                </a:solidFill>
                <a:effectLst/>
                <a:latin typeface="+mn-lt"/>
                <a:ea typeface="+mn-ea"/>
                <a:cs typeface="+mn-cs"/>
              </a:rPr>
              <a:t> 2020;202(4):e74–e87.</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OHS guideline </a:t>
            </a:r>
            <a:r>
              <a:rPr lang="en-US" sz="1200" b="1" i="0" kern="1200" dirty="0" err="1">
                <a:solidFill>
                  <a:schemeClr val="tx1"/>
                </a:solidFill>
                <a:effectLst/>
                <a:latin typeface="+mn-lt"/>
                <a:ea typeface="+mn-ea"/>
                <a:cs typeface="+mn-cs"/>
              </a:rPr>
              <a:t>Mokhlesi</a:t>
            </a:r>
            <a:r>
              <a:rPr lang="en-US" sz="1200" b="1" i="0" kern="1200" dirty="0">
                <a:solidFill>
                  <a:schemeClr val="tx1"/>
                </a:solidFill>
                <a:effectLst/>
                <a:latin typeface="+mn-lt"/>
                <a:ea typeface="+mn-ea"/>
                <a:cs typeface="+mn-cs"/>
              </a:rPr>
              <a:t> B, Masa JF, </a:t>
            </a:r>
            <a:r>
              <a:rPr lang="en-US" sz="1200" b="1" i="0" kern="1200" dirty="0" err="1">
                <a:solidFill>
                  <a:schemeClr val="tx1"/>
                </a:solidFill>
                <a:effectLst/>
                <a:latin typeface="+mn-lt"/>
                <a:ea typeface="+mn-ea"/>
                <a:cs typeface="+mn-cs"/>
              </a:rPr>
              <a:t>Brozek</a:t>
            </a:r>
            <a:r>
              <a:rPr lang="en-US" sz="1200" b="1" i="0" kern="1200" dirty="0">
                <a:solidFill>
                  <a:schemeClr val="tx1"/>
                </a:solidFill>
                <a:effectLst/>
                <a:latin typeface="+mn-lt"/>
                <a:ea typeface="+mn-ea"/>
                <a:cs typeface="+mn-cs"/>
              </a:rPr>
              <a:t> JL, et al.. Evaluation and management of obesity hypoventilation syndrome. An official American Thoracic Society clinical practice guideline. </a:t>
            </a:r>
            <a:r>
              <a:rPr lang="en-US" sz="1200" b="1" i="1" kern="1200" dirty="0">
                <a:solidFill>
                  <a:schemeClr val="tx1"/>
                </a:solidFill>
                <a:effectLst/>
                <a:latin typeface="+mn-lt"/>
                <a:ea typeface="+mn-ea"/>
                <a:cs typeface="+mn-cs"/>
              </a:rPr>
              <a:t>Am J Respir Crit Care Med.</a:t>
            </a:r>
            <a:r>
              <a:rPr lang="en-US" sz="1200" b="1" i="0" kern="1200" dirty="0">
                <a:solidFill>
                  <a:schemeClr val="tx1"/>
                </a:solidFill>
                <a:effectLst/>
                <a:latin typeface="+mn-lt"/>
                <a:ea typeface="+mn-ea"/>
                <a:cs typeface="+mn-cs"/>
              </a:rPr>
              <a:t> 2019;200(3):e6–e24.</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14: </a:t>
            </a:r>
            <a:r>
              <a:rPr lang="en-US" sz="1200" b="1" i="0" kern="1200" dirty="0" err="1">
                <a:solidFill>
                  <a:schemeClr val="tx1"/>
                </a:solidFill>
                <a:effectLst/>
                <a:latin typeface="+mn-lt"/>
                <a:ea typeface="+mn-ea"/>
                <a:cs typeface="+mn-cs"/>
              </a:rPr>
              <a:t>Mokhlesi</a:t>
            </a:r>
            <a:r>
              <a:rPr lang="en-US" sz="1200" b="1" i="0" kern="1200" dirty="0">
                <a:solidFill>
                  <a:schemeClr val="tx1"/>
                </a:solidFill>
                <a:effectLst/>
                <a:latin typeface="+mn-lt"/>
                <a:ea typeface="+mn-ea"/>
                <a:cs typeface="+mn-cs"/>
              </a:rPr>
              <a:t> B, Masa JF, Afshar M, et al.. The effect of hospital discharge with empiric noninvasive ventilation on mortality in hospitalized patients with obesity hypoventilation syndrome. An individual patient data meta-analysis. </a:t>
            </a:r>
            <a:r>
              <a:rPr lang="en-US" sz="1200" b="1" i="1" kern="1200" dirty="0">
                <a:solidFill>
                  <a:schemeClr val="tx1"/>
                </a:solidFill>
                <a:effectLst/>
                <a:latin typeface="+mn-lt"/>
                <a:ea typeface="+mn-ea"/>
                <a:cs typeface="+mn-cs"/>
              </a:rPr>
              <a:t>Ann Am </a:t>
            </a:r>
            <a:r>
              <a:rPr lang="en-US" sz="1200" b="1" i="1" kern="1200" dirty="0" err="1">
                <a:solidFill>
                  <a:schemeClr val="tx1"/>
                </a:solidFill>
                <a:effectLst/>
                <a:latin typeface="+mn-lt"/>
                <a:ea typeface="+mn-ea"/>
                <a:cs typeface="+mn-cs"/>
              </a:rPr>
              <a:t>Thorac</a:t>
            </a:r>
            <a:r>
              <a:rPr lang="en-US" sz="1200" b="1" i="1" kern="1200" dirty="0">
                <a:solidFill>
                  <a:schemeClr val="tx1"/>
                </a:solidFill>
                <a:effectLst/>
                <a:latin typeface="+mn-lt"/>
                <a:ea typeface="+mn-ea"/>
                <a:cs typeface="+mn-cs"/>
              </a:rPr>
              <a:t> Soc.</a:t>
            </a:r>
            <a:r>
              <a:rPr lang="en-US" sz="1200" b="1" i="0" kern="1200" dirty="0">
                <a:solidFill>
                  <a:schemeClr val="tx1"/>
                </a:solidFill>
                <a:effectLst/>
                <a:latin typeface="+mn-lt"/>
                <a:ea typeface="+mn-ea"/>
                <a:cs typeface="+mn-cs"/>
              </a:rPr>
              <a:t> 2020;17(5):627–637.</a:t>
            </a: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6</a:t>
            </a:fld>
            <a:endParaRPr lang="en-US"/>
          </a:p>
        </p:txBody>
      </p:sp>
    </p:spTree>
    <p:extLst>
      <p:ext uri="{BB962C8B-B14F-4D97-AF65-F5344CB8AC3E}">
        <p14:creationId xmlns:p14="http://schemas.microsoft.com/office/powerpoint/2010/main" val="398082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criteria: Admitted, 18+ </a:t>
            </a:r>
          </a:p>
          <a:p>
            <a:endParaRPr lang="en-US" dirty="0"/>
          </a:p>
          <a:p>
            <a:r>
              <a:rPr lang="en-US" dirty="0"/>
              <a:t>ABG showing PaCO2 over 45 and pH 7.35-7.45 during 2018. N=491</a:t>
            </a:r>
          </a:p>
          <a:p>
            <a:endParaRPr lang="en-US" dirty="0"/>
          </a:p>
          <a:p>
            <a:r>
              <a:rPr lang="en-US" dirty="0"/>
              <a:t>44% had multiple admissions w/n the year</a:t>
            </a:r>
          </a:p>
          <a:p>
            <a:r>
              <a:rPr lang="en-US" dirty="0"/>
              <a:t>44.2% mortality over a median of 592 days</a:t>
            </a:r>
          </a:p>
          <a:p>
            <a:endParaRPr lang="en-US" dirty="0"/>
          </a:p>
          <a:p>
            <a:r>
              <a:rPr lang="en-US" dirty="0"/>
              <a:t>Manual review of 40 patients with 0 competing metabolic </a:t>
            </a:r>
            <a:r>
              <a:rPr lang="en-US" dirty="0" err="1"/>
              <a:t>proceses</a:t>
            </a:r>
            <a:r>
              <a:rPr lang="en-US" dirty="0"/>
              <a:t>. </a:t>
            </a:r>
          </a:p>
        </p:txBody>
      </p:sp>
      <p:sp>
        <p:nvSpPr>
          <p:cNvPr id="4" name="Slide Number Placeholder 3"/>
          <p:cNvSpPr>
            <a:spLocks noGrp="1"/>
          </p:cNvSpPr>
          <p:nvPr>
            <p:ph type="sldNum" sz="quarter" idx="5"/>
          </p:nvPr>
        </p:nvSpPr>
        <p:spPr/>
        <p:txBody>
          <a:bodyPr/>
          <a:lstStyle/>
          <a:p>
            <a:fld id="{1EC3053B-A881-D543-8AAA-D158F42589C3}" type="slidenum">
              <a:rPr lang="en-US" smtClean="0"/>
              <a:t>7</a:t>
            </a:fld>
            <a:endParaRPr lang="en-US"/>
          </a:p>
        </p:txBody>
      </p:sp>
    </p:spTree>
    <p:extLst>
      <p:ext uri="{BB962C8B-B14F-4D97-AF65-F5344CB8AC3E}">
        <p14:creationId xmlns:p14="http://schemas.microsoft.com/office/powerpoint/2010/main" val="29429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NIPPV is now standard of care: </a:t>
            </a:r>
          </a:p>
          <a:p>
            <a:endParaRPr lang="en-US" dirty="0"/>
          </a:p>
          <a:p>
            <a:r>
              <a:rPr lang="en-US" dirty="0"/>
              <a:t>21. </a:t>
            </a:r>
            <a:r>
              <a:rPr lang="en-US" dirty="0" err="1"/>
              <a:t>Macrea</a:t>
            </a:r>
            <a:r>
              <a:rPr lang="en-US" dirty="0"/>
              <a:t> M, </a:t>
            </a:r>
            <a:r>
              <a:rPr lang="en-US" dirty="0" err="1"/>
              <a:t>Oczkowski</a:t>
            </a:r>
            <a:r>
              <a:rPr lang="en-US" dirty="0"/>
              <a:t> S, </a:t>
            </a:r>
            <a:r>
              <a:rPr lang="en-US" dirty="0" err="1"/>
              <a:t>Rochwerg</a:t>
            </a:r>
            <a:r>
              <a:rPr lang="en-US" dirty="0"/>
              <a:t> B, et al. Long-term noninvasive ventilation in chronic stable hypercapnic chronic obstructive pulmonary disease. an official </a:t>
            </a:r>
            <a:r>
              <a:rPr lang="en-US" dirty="0" err="1"/>
              <a:t>american</a:t>
            </a:r>
            <a:r>
              <a:rPr lang="en-US" dirty="0"/>
              <a:t> thoracic society clinical practice guideline. Am J Respir Crit Care Med. 2020;202(4):e74–e87. doi:10.1164/rccm.202006-2382ST </a:t>
            </a:r>
          </a:p>
          <a:p>
            <a:r>
              <a:rPr lang="en-US" dirty="0"/>
              <a:t>22. </a:t>
            </a:r>
            <a:r>
              <a:rPr lang="en-US" dirty="0" err="1"/>
              <a:t>Ergan</a:t>
            </a:r>
            <a:r>
              <a:rPr lang="en-US" dirty="0"/>
              <a:t> B, </a:t>
            </a:r>
            <a:r>
              <a:rPr lang="en-US" dirty="0" err="1"/>
              <a:t>Oczkowski</a:t>
            </a:r>
            <a:r>
              <a:rPr lang="en-US" dirty="0"/>
              <a:t> S, </a:t>
            </a:r>
            <a:r>
              <a:rPr lang="en-US" dirty="0" err="1"/>
              <a:t>Rochwerg</a:t>
            </a:r>
            <a:r>
              <a:rPr lang="en-US" dirty="0"/>
              <a:t> B, et al. European Respiratory Society guidelines on long-term home non-invasive ventilation for management of COPD. Eur Respir J. 2019;54(3):1901003. doi:10.1183/13993003.01003-2019 </a:t>
            </a:r>
          </a:p>
          <a:p>
            <a:r>
              <a:rPr lang="en-US" dirty="0"/>
              <a:t>23. Murphy PB, Rehal S, Arbane G, et al. Effect of home noninvasive ventilation with oxygen therapy vs oxygen therapy alone on hospital readmission or death after an acute COPD exacerbation: a randomized clinical trial. JAMA. 2017;317(21):2177–2186. doi:10.1001/jama.2017.4451 </a:t>
            </a:r>
          </a:p>
          <a:p>
            <a:r>
              <a:rPr lang="en-US" dirty="0"/>
              <a:t>24. Wilson ME, </a:t>
            </a:r>
            <a:r>
              <a:rPr lang="en-US" dirty="0" err="1"/>
              <a:t>Dobler</a:t>
            </a:r>
            <a:r>
              <a:rPr lang="en-US" dirty="0"/>
              <a:t> CC, Morrow AS, et al. Association of home noninvasive positive pressure ventilation with clinical outcomes in chronic obstructive pulmonary disease: a systematic review and meta-analysis. JAMA. 2020;323(5):455–465. doi:10.1001/ jama.2019.22343 </a:t>
            </a:r>
          </a:p>
        </p:txBody>
      </p:sp>
      <p:sp>
        <p:nvSpPr>
          <p:cNvPr id="4" name="Slide Number Placeholder 3"/>
          <p:cNvSpPr>
            <a:spLocks noGrp="1"/>
          </p:cNvSpPr>
          <p:nvPr>
            <p:ph type="sldNum" sz="quarter" idx="5"/>
          </p:nvPr>
        </p:nvSpPr>
        <p:spPr/>
        <p:txBody>
          <a:bodyPr/>
          <a:lstStyle/>
          <a:p>
            <a:fld id="{6741A61A-74B6-D548-8F66-DDC3192B23D6}" type="slidenum">
              <a:rPr lang="en-US" smtClean="0"/>
              <a:t>8</a:t>
            </a:fld>
            <a:endParaRPr lang="en-US"/>
          </a:p>
        </p:txBody>
      </p:sp>
    </p:spTree>
    <p:extLst>
      <p:ext uri="{BB962C8B-B14F-4D97-AF65-F5344CB8AC3E}">
        <p14:creationId xmlns:p14="http://schemas.microsoft.com/office/powerpoint/2010/main" val="288727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DOI: 10.1164/rccm.202109-2035OC</a:t>
            </a:r>
            <a:br>
              <a:rPr lang="en-US" sz="1200" dirty="0"/>
            </a:br>
            <a:r>
              <a:rPr lang="en-US" sz="1200" dirty="0"/>
              <a:t>Sterling, Pepin, Linde-</a:t>
            </a:r>
            <a:r>
              <a:rPr lang="en-US" sz="1200" dirty="0" err="1"/>
              <a:t>Zwirble</a:t>
            </a:r>
            <a:r>
              <a:rPr lang="en-US" sz="1200" dirty="0"/>
              <a:t>, et al.: PAP Adherence and Outcomes in Overlap Syndrome</a:t>
            </a: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9</a:t>
            </a:fld>
            <a:endParaRPr lang="en-US"/>
          </a:p>
        </p:txBody>
      </p:sp>
    </p:spTree>
    <p:extLst>
      <p:ext uri="{BB962C8B-B14F-4D97-AF65-F5344CB8AC3E}">
        <p14:creationId xmlns:p14="http://schemas.microsoft.com/office/powerpoint/2010/main" val="74593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academic.oup.com</a:t>
            </a:r>
            <a:r>
              <a:rPr lang="en-US" dirty="0"/>
              <a:t>/</a:t>
            </a:r>
            <a:r>
              <a:rPr lang="en-US" dirty="0" err="1"/>
              <a:t>ije</a:t>
            </a:r>
            <a:r>
              <a:rPr lang="en-US" dirty="0"/>
              <a:t>/article/40/2/503/733329</a:t>
            </a:r>
          </a:p>
          <a:p>
            <a:endParaRPr lang="en-US" dirty="0"/>
          </a:p>
          <a:p>
            <a:r>
              <a:rPr lang="en-US" dirty="0"/>
              <a:t>“</a:t>
            </a:r>
            <a:r>
              <a:rPr lang="en-US" b="0" i="0" dirty="0">
                <a:solidFill>
                  <a:srgbClr val="2A2A2A"/>
                </a:solidFill>
                <a:effectLst/>
                <a:latin typeface="Merriweather" panose="020F0502020204030204" pitchFamily="34" charset="0"/>
              </a:rPr>
              <a:t>These three examples, one of which approximates the real situation on planet earth and two of which are hypothetical, illustrate that the amount of population variation due to a particular factor can vary wildly between populations (or planets), even though it is an equally important cause in each situation. </a:t>
            </a:r>
            <a:r>
              <a:rPr lang="en-US" b="0" i="0">
                <a:solidFill>
                  <a:srgbClr val="2A2A2A"/>
                </a:solidFill>
                <a:effectLst/>
                <a:latin typeface="Merriweather" panose="020F0502020204030204" pitchFamily="34" charset="0"/>
              </a:rPr>
              <a:t>Once again, the proportion of population variation explained is not generalizable, and is not a valid effect measure”</a:t>
            </a:r>
            <a:endParaRPr lang="en-US" dirty="0"/>
          </a:p>
        </p:txBody>
      </p:sp>
      <p:sp>
        <p:nvSpPr>
          <p:cNvPr id="4" name="Slide Number Placeholder 3"/>
          <p:cNvSpPr>
            <a:spLocks noGrp="1"/>
          </p:cNvSpPr>
          <p:nvPr>
            <p:ph type="sldNum" sz="quarter" idx="5"/>
          </p:nvPr>
        </p:nvSpPr>
        <p:spPr/>
        <p:txBody>
          <a:bodyPr/>
          <a:lstStyle/>
          <a:p>
            <a:fld id="{51909331-0B04-C943-8BE3-55766FCDDBCE}" type="slidenum">
              <a:rPr lang="en-US" smtClean="0"/>
              <a:t>10</a:t>
            </a:fld>
            <a:endParaRPr lang="en-US"/>
          </a:p>
        </p:txBody>
      </p:sp>
    </p:spTree>
    <p:extLst>
      <p:ext uri="{BB962C8B-B14F-4D97-AF65-F5344CB8AC3E}">
        <p14:creationId xmlns:p14="http://schemas.microsoft.com/office/powerpoint/2010/main" val="68721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Frailty vs Size of physiologic disturbance.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“Homeostatic capacity” – depending on Ventilatory Reserve and metabolic milieu – a given level of frailty in the respiratory system may result in different levels of dysregulation. </a:t>
            </a:r>
          </a:p>
          <a:p>
            <a:endParaRPr lang="en-US" dirty="0"/>
          </a:p>
          <a:p>
            <a:endParaRPr lang="en-US" dirty="0"/>
          </a:p>
          <a:p>
            <a:r>
              <a:rPr lang="en-US" dirty="0"/>
              <a:t>Of note: OHS is a good example here where there are multiple factors in red</a:t>
            </a:r>
          </a:p>
        </p:txBody>
      </p:sp>
      <p:sp>
        <p:nvSpPr>
          <p:cNvPr id="4" name="Slide Number Placeholder 3"/>
          <p:cNvSpPr>
            <a:spLocks noGrp="1"/>
          </p:cNvSpPr>
          <p:nvPr>
            <p:ph type="sldNum" sz="quarter" idx="5"/>
          </p:nvPr>
        </p:nvSpPr>
        <p:spPr/>
        <p:txBody>
          <a:bodyPr/>
          <a:lstStyle/>
          <a:p>
            <a:fld id="{37D2BE23-960F-E643-8832-4EA367A333D5}" type="slidenum">
              <a:rPr lang="en-US" smtClean="0"/>
              <a:t>12</a:t>
            </a:fld>
            <a:endParaRPr lang="en-US"/>
          </a:p>
        </p:txBody>
      </p:sp>
    </p:spTree>
    <p:extLst>
      <p:ext uri="{BB962C8B-B14F-4D97-AF65-F5344CB8AC3E}">
        <p14:creationId xmlns:p14="http://schemas.microsoft.com/office/powerpoint/2010/main" val="104560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51EB-8E34-FEDF-86D3-02E4F6B45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4FC93C-0E0F-4ADD-D201-9EE1251FA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1AFADE-A781-D1F7-7780-23971C1DB310}"/>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76AD36B8-58C2-C5DE-46BC-D49AC54F1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E4083-F18F-4A32-6C02-6B0DE117489E}"/>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129319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5E3A-F73B-4651-73C8-943E6553B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4FC82-787F-D72F-DB69-05EA52716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C717B-7DE6-B2D3-B588-6483CE76E073}"/>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DCC679EE-7BF1-7AAF-6FF4-39E861028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A38AF-5773-8D99-21C8-C85F272170FD}"/>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33325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E98D4-E59F-A7DA-4AEF-30DB7EA34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C8B37F-05F1-0B3C-0EA2-1624C376C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5AFDA-0C84-BCE6-FFAE-028555E6F297}"/>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6733A264-F630-383C-95AF-F4BD0A9A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E8EEC-91AB-5FBF-78AF-F1A72B94D45C}"/>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258546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A458-FFC0-A162-CC47-C72165E3E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92C90-C619-8D79-674B-3D9AD0CCA6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B2FA0-C025-EA61-87F5-90F338CBF691}"/>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D32CB53B-3485-E414-13B5-DE443ACED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1317A-61AB-87F3-1EBA-52B34F1A52D0}"/>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336828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6786-3A8A-0985-EFA3-B8DAFE67F5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AE5B2-E4BA-5379-270A-FB0E0C07D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1E58-6DBB-9617-3832-226026DBF3D4}"/>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45A5C223-1E65-BAD0-5307-0261B006E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8DF31-E13F-C74F-6A19-40A8257CCBBD}"/>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104145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3809-550D-7968-621E-359387189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046EC-C6E7-625B-944F-7A9F66688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43F1A3-76F1-F782-E4B0-99BEBA5DF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39153-1B1A-F9FA-55F1-E33A4A063A09}"/>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6" name="Footer Placeholder 5">
            <a:extLst>
              <a:ext uri="{FF2B5EF4-FFF2-40B4-BE49-F238E27FC236}">
                <a16:creationId xmlns:a16="http://schemas.microsoft.com/office/drawing/2014/main" id="{11ED791E-02B7-DCBF-0813-642094472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1AE84-5205-9B6B-1311-75E7B0A35468}"/>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62857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6E47-7938-C1E5-298E-FA1736311C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37B86-ACB4-ADA4-1783-B640FC967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F6CC84-1BB2-0286-40C4-6231DFE432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DD4FF-0093-2A2E-88C1-45331EF5C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20FD7-828E-CDFC-5F64-6D487888A1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6FBA8-F1B1-A5FB-C941-07CD8142EA24}"/>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8" name="Footer Placeholder 7">
            <a:extLst>
              <a:ext uri="{FF2B5EF4-FFF2-40B4-BE49-F238E27FC236}">
                <a16:creationId xmlns:a16="http://schemas.microsoft.com/office/drawing/2014/main" id="{C6FBF815-300C-3A91-4488-C875753384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223779-4817-5933-E531-893DCBC91FD3}"/>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280531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D37F-5EF7-32A1-F790-46EC82B80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B0090-5E4E-C4B2-8A1A-34A22296896F}"/>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4" name="Footer Placeholder 3">
            <a:extLst>
              <a:ext uri="{FF2B5EF4-FFF2-40B4-BE49-F238E27FC236}">
                <a16:creationId xmlns:a16="http://schemas.microsoft.com/office/drawing/2014/main" id="{2FEA300F-51E4-1B57-E25B-2737554F4C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D0793-8281-E103-3374-7A9627AE2D40}"/>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231426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7D771-A030-5C02-5FC2-954E8836F2D1}"/>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3" name="Footer Placeholder 2">
            <a:extLst>
              <a:ext uri="{FF2B5EF4-FFF2-40B4-BE49-F238E27FC236}">
                <a16:creationId xmlns:a16="http://schemas.microsoft.com/office/drawing/2014/main" id="{4AAA13AE-B7DD-B4F0-516A-81BB0C4C12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33EF9C-9054-60C1-2DC3-007CF357BD67}"/>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17234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9D00-47AF-0E7A-D1A6-90FD00765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9AD0D-994E-64BC-934A-9111762A9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01B72-B8AF-5B40-D204-0C1F2E948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C6FFA-D9B1-F696-279E-8F092514BCBB}"/>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6" name="Footer Placeholder 5">
            <a:extLst>
              <a:ext uri="{FF2B5EF4-FFF2-40B4-BE49-F238E27FC236}">
                <a16:creationId xmlns:a16="http://schemas.microsoft.com/office/drawing/2014/main" id="{0036C7C4-06D4-932C-2E2C-768B5F9A1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C2081-8926-520A-F3BE-23A083A67CFA}"/>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241908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5C17-FDF0-56AC-0BD4-6133DC3DC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24A40-1997-BBFD-2DE2-18FEB723D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3FC55-BE7A-985E-6EBB-E52A88EE3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D3A2D-CB86-871A-2C59-84CE2F559403}"/>
              </a:ext>
            </a:extLst>
          </p:cNvPr>
          <p:cNvSpPr>
            <a:spLocks noGrp="1"/>
          </p:cNvSpPr>
          <p:nvPr>
            <p:ph type="dt" sz="half" idx="10"/>
          </p:nvPr>
        </p:nvSpPr>
        <p:spPr/>
        <p:txBody>
          <a:bodyPr/>
          <a:lstStyle/>
          <a:p>
            <a:fld id="{DA3311DB-F1BF-E046-91DE-43725F5A98D9}" type="datetimeFigureOut">
              <a:rPr lang="en-US" smtClean="0"/>
              <a:t>3/2/23</a:t>
            </a:fld>
            <a:endParaRPr lang="en-US"/>
          </a:p>
        </p:txBody>
      </p:sp>
      <p:sp>
        <p:nvSpPr>
          <p:cNvPr id="6" name="Footer Placeholder 5">
            <a:extLst>
              <a:ext uri="{FF2B5EF4-FFF2-40B4-BE49-F238E27FC236}">
                <a16:creationId xmlns:a16="http://schemas.microsoft.com/office/drawing/2014/main" id="{59E1751F-5CC3-48C7-7E01-DA1AABDB8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063E1-F2DB-1312-D4B6-886FD4A36AEE}"/>
              </a:ext>
            </a:extLst>
          </p:cNvPr>
          <p:cNvSpPr>
            <a:spLocks noGrp="1"/>
          </p:cNvSpPr>
          <p:nvPr>
            <p:ph type="sldNum" sz="quarter" idx="12"/>
          </p:nvPr>
        </p:nvSpPr>
        <p:spPr/>
        <p:txBody>
          <a:bodyPr/>
          <a:lstStyle/>
          <a:p>
            <a:fld id="{791A8652-5526-224A-BC80-3FACF88CB2DD}" type="slidenum">
              <a:rPr lang="en-US" smtClean="0"/>
              <a:t>‹#›</a:t>
            </a:fld>
            <a:endParaRPr lang="en-US"/>
          </a:p>
        </p:txBody>
      </p:sp>
    </p:spTree>
    <p:extLst>
      <p:ext uri="{BB962C8B-B14F-4D97-AF65-F5344CB8AC3E}">
        <p14:creationId xmlns:p14="http://schemas.microsoft.com/office/powerpoint/2010/main" val="265826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7A5F6-E2B2-2347-5B02-549B5FA85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84B541-88EA-85F5-EDB6-6D2E272BD8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CE25C-3EFF-6394-0702-3090AE4E5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311DB-F1BF-E046-91DE-43725F5A98D9}" type="datetimeFigureOut">
              <a:rPr lang="en-US" smtClean="0"/>
              <a:t>3/2/23</a:t>
            </a:fld>
            <a:endParaRPr lang="en-US"/>
          </a:p>
        </p:txBody>
      </p:sp>
      <p:sp>
        <p:nvSpPr>
          <p:cNvPr id="5" name="Footer Placeholder 4">
            <a:extLst>
              <a:ext uri="{FF2B5EF4-FFF2-40B4-BE49-F238E27FC236}">
                <a16:creationId xmlns:a16="http://schemas.microsoft.com/office/drawing/2014/main" id="{AC02B021-0F12-BB81-E3CA-18E7F5C10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A6D9C-95C8-0DA2-5700-93E8F9EB1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A8652-5526-224A-BC80-3FACF88CB2DD}" type="slidenum">
              <a:rPr lang="en-US" smtClean="0"/>
              <a:t>‹#›</a:t>
            </a:fld>
            <a:endParaRPr lang="en-US"/>
          </a:p>
        </p:txBody>
      </p:sp>
    </p:spTree>
    <p:extLst>
      <p:ext uri="{BB962C8B-B14F-4D97-AF65-F5344CB8AC3E}">
        <p14:creationId xmlns:p14="http://schemas.microsoft.com/office/powerpoint/2010/main" val="80608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33171053" TargetMode="External"/><Relationship Id="rId7" Type="http://schemas.openxmlformats.org/officeDocument/2006/relationships/hyperlink" Target="https://doi.org/10.2147%2FOAEM.S24207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4103%2F1817-1737.128851" TargetMode="External"/><Relationship Id="rId5" Type="http://schemas.openxmlformats.org/officeDocument/2006/relationships/hyperlink" Target="https://doi.org/10.1007/s00408-019-00300-w" TargetMode="External"/><Relationship Id="rId4" Type="http://schemas.openxmlformats.org/officeDocument/2006/relationships/hyperlink" Target="https://doi.org/10.1080/15412555.2021.19902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csm.aasm.org/doi/10.5664/jcsm.9710#b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jcsm.aasm.org/doi/10.5664/jcsm.9710#b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8D8C-F8DA-98FB-E6C7-AE581E814A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4EAAA66-BCAE-1C01-CECF-E148C8C77D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634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8169-F886-986B-F069-90A88F35B1AC}"/>
              </a:ext>
            </a:extLst>
          </p:cNvPr>
          <p:cNvSpPr>
            <a:spLocks noGrp="1"/>
          </p:cNvSpPr>
          <p:nvPr>
            <p:ph type="title"/>
          </p:nvPr>
        </p:nvSpPr>
        <p:spPr/>
        <p:txBody>
          <a:bodyPr/>
          <a:lstStyle/>
          <a:p>
            <a:r>
              <a:rPr lang="en-US" dirty="0"/>
              <a:t>Critique of the Sufficient-Component Model</a:t>
            </a:r>
          </a:p>
        </p:txBody>
      </p:sp>
      <p:sp>
        <p:nvSpPr>
          <p:cNvPr id="3" name="Content Placeholder 2">
            <a:extLst>
              <a:ext uri="{FF2B5EF4-FFF2-40B4-BE49-F238E27FC236}">
                <a16:creationId xmlns:a16="http://schemas.microsoft.com/office/drawing/2014/main" id="{80A78AD3-DA73-5148-2ABC-28839E5DA451}"/>
              </a:ext>
            </a:extLst>
          </p:cNvPr>
          <p:cNvSpPr>
            <a:spLocks noGrp="1"/>
          </p:cNvSpPr>
          <p:nvPr>
            <p:ph idx="1"/>
          </p:nvPr>
        </p:nvSpPr>
        <p:spPr>
          <a:xfrm>
            <a:off x="838200" y="1825625"/>
            <a:ext cx="5257800" cy="4351338"/>
          </a:xfrm>
        </p:spPr>
        <p:txBody>
          <a:bodyPr>
            <a:normAutofit fontScale="62500" lnSpcReduction="20000"/>
          </a:bodyPr>
          <a:lstStyle/>
          <a:p>
            <a:pPr marL="0" indent="0">
              <a:buNone/>
            </a:pPr>
            <a:r>
              <a:rPr lang="en-US" dirty="0"/>
              <a:t>Consider PKU: Genetic defect causes disease when </a:t>
            </a:r>
            <a:r>
              <a:rPr lang="en-US" dirty="0" err="1"/>
              <a:t>phenylalinine</a:t>
            </a:r>
            <a:r>
              <a:rPr lang="en-US" dirty="0"/>
              <a:t> consumed. </a:t>
            </a:r>
          </a:p>
          <a:p>
            <a:pPr marL="0" indent="0">
              <a:buNone/>
            </a:pPr>
            <a:r>
              <a:rPr lang="en-US" dirty="0"/>
              <a:t>-&gt; in practice, everyone eats </a:t>
            </a:r>
            <a:r>
              <a:rPr lang="en-US" dirty="0" err="1"/>
              <a:t>phenylalinine</a:t>
            </a:r>
            <a:r>
              <a:rPr lang="en-US" dirty="0"/>
              <a:t>: genetic attributable fraction = 100%</a:t>
            </a:r>
          </a:p>
          <a:p>
            <a:pPr marL="0" indent="0">
              <a:buNone/>
            </a:pPr>
            <a:r>
              <a:rPr lang="en-US" dirty="0"/>
              <a:t>-&gt; however, modification of diet avoids development. Thus, if phenylalanine consumption varies then environment contributes</a:t>
            </a:r>
          </a:p>
          <a:p>
            <a:pPr marL="0" indent="0">
              <a:buNone/>
            </a:pPr>
            <a:r>
              <a:rPr lang="en-US" dirty="0"/>
              <a:t>	Consider, the hypothetical world where everyone has the PKU gene, but phenylalanine varies (lower diagram) – then, the disease is ALL environmental.</a:t>
            </a:r>
          </a:p>
          <a:p>
            <a:pPr marL="0" indent="0">
              <a:buNone/>
            </a:pPr>
            <a:r>
              <a:rPr lang="en-US" dirty="0"/>
              <a:t>	what is the relationship to mendelian randomization?</a:t>
            </a:r>
          </a:p>
          <a:p>
            <a:pPr marL="0" indent="0">
              <a:buNone/>
            </a:pPr>
            <a:r>
              <a:rPr lang="en-US" dirty="0"/>
              <a:t>-&gt; population attributable fraction (and percent variance explained) is not generalizable, and changes as covariates change. Applied to Hypercapnia? </a:t>
            </a:r>
          </a:p>
        </p:txBody>
      </p:sp>
      <p:pic>
        <p:nvPicPr>
          <p:cNvPr id="1028" name="Picture 4" descr="Causation and variation in PKU on planet earth: the roles of genes and diet. The shaded area is where most people ‘live’; the upper right hand internal box is the area in which people get PKU">
            <a:extLst>
              <a:ext uri="{FF2B5EF4-FFF2-40B4-BE49-F238E27FC236}">
                <a16:creationId xmlns:a16="http://schemas.microsoft.com/office/drawing/2014/main" id="{0AC62373-997F-C558-E0B3-14F76A0CBB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6548" y="1386130"/>
            <a:ext cx="4232217" cy="2337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usation and variation in PKU on a planet far away: the roles of genes and diet. The shaded area is where most people ‘live’; the upper right hand internal box is the area in which people get PKU">
            <a:extLst>
              <a:ext uri="{FF2B5EF4-FFF2-40B4-BE49-F238E27FC236}">
                <a16:creationId xmlns:a16="http://schemas.microsoft.com/office/drawing/2014/main" id="{323A8B97-DECF-0511-74DD-7A12D8170F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5037" y="3886214"/>
            <a:ext cx="4232217" cy="260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FB3E-F793-8514-CBF3-C807DD0E0B62}"/>
              </a:ext>
            </a:extLst>
          </p:cNvPr>
          <p:cNvSpPr>
            <a:spLocks noGrp="1"/>
          </p:cNvSpPr>
          <p:nvPr>
            <p:ph type="title"/>
          </p:nvPr>
        </p:nvSpPr>
        <p:spPr/>
        <p:txBody>
          <a:bodyPr/>
          <a:lstStyle/>
          <a:p>
            <a:r>
              <a:rPr lang="en-US" dirty="0"/>
              <a:t>Consider this as a missing data problem? What is the propensity of p(ABG)? </a:t>
            </a:r>
          </a:p>
        </p:txBody>
      </p:sp>
      <p:sp>
        <p:nvSpPr>
          <p:cNvPr id="3" name="Content Placeholder 2">
            <a:extLst>
              <a:ext uri="{FF2B5EF4-FFF2-40B4-BE49-F238E27FC236}">
                <a16:creationId xmlns:a16="http://schemas.microsoft.com/office/drawing/2014/main" id="{688273DB-8189-7818-59DA-96ACF86BA176}"/>
              </a:ext>
            </a:extLst>
          </p:cNvPr>
          <p:cNvSpPr>
            <a:spLocks noGrp="1"/>
          </p:cNvSpPr>
          <p:nvPr>
            <p:ph idx="1"/>
          </p:nvPr>
        </p:nvSpPr>
        <p:spPr/>
        <p:txBody>
          <a:bodyPr/>
          <a:lstStyle/>
          <a:p>
            <a:r>
              <a:rPr lang="en-US" dirty="0"/>
              <a:t>Could P(ABG) – by provider </a:t>
            </a:r>
            <a:r>
              <a:rPr lang="en-US" dirty="0" err="1"/>
              <a:t>ideall</a:t>
            </a:r>
            <a:r>
              <a:rPr lang="en-US" dirty="0"/>
              <a:t> (or institution) work as an instrument? (to wiggle the likelihood of a diagnosis… could you test that? Are high p(ABG) environments or providers more likely to apply the diagnosis? </a:t>
            </a:r>
          </a:p>
          <a:p>
            <a:r>
              <a:rPr lang="en-US" dirty="0"/>
              <a:t>[ ] casual inference podcast on instrumental variables.</a:t>
            </a:r>
          </a:p>
        </p:txBody>
      </p:sp>
    </p:spTree>
    <p:extLst>
      <p:ext uri="{BB962C8B-B14F-4D97-AF65-F5344CB8AC3E}">
        <p14:creationId xmlns:p14="http://schemas.microsoft.com/office/powerpoint/2010/main" val="118890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69586D-FA74-A845-AE33-146ADB365CFA}"/>
              </a:ext>
            </a:extLst>
          </p:cNvPr>
          <p:cNvPicPr>
            <a:picLocks noChangeAspect="1"/>
          </p:cNvPicPr>
          <p:nvPr/>
        </p:nvPicPr>
        <p:blipFill>
          <a:blip r:embed="rId3"/>
          <a:stretch>
            <a:fillRect/>
          </a:stretch>
        </p:blipFill>
        <p:spPr>
          <a:xfrm>
            <a:off x="1148735" y="2746058"/>
            <a:ext cx="5793506" cy="3622040"/>
          </a:xfrm>
          <a:prstGeom prst="rect">
            <a:avLst/>
          </a:prstGeom>
        </p:spPr>
      </p:pic>
      <p:sp>
        <p:nvSpPr>
          <p:cNvPr id="2" name="Title 1">
            <a:extLst>
              <a:ext uri="{FF2B5EF4-FFF2-40B4-BE49-F238E27FC236}">
                <a16:creationId xmlns:a16="http://schemas.microsoft.com/office/drawing/2014/main" id="{671FDF24-9F5E-A95B-6B1E-9F6931AAC06B}"/>
              </a:ext>
            </a:extLst>
          </p:cNvPr>
          <p:cNvSpPr>
            <a:spLocks noGrp="1"/>
          </p:cNvSpPr>
          <p:nvPr>
            <p:ph type="title"/>
          </p:nvPr>
        </p:nvSpPr>
        <p:spPr/>
        <p:txBody>
          <a:bodyPr/>
          <a:lstStyle/>
          <a:p>
            <a:r>
              <a:rPr lang="en-US" dirty="0"/>
              <a:t>CO2 Homeostasis: Factors Causing Frailty</a:t>
            </a:r>
          </a:p>
        </p:txBody>
      </p:sp>
      <p:graphicFrame>
        <p:nvGraphicFramePr>
          <p:cNvPr id="4" name="Table 3">
            <a:extLst>
              <a:ext uri="{FF2B5EF4-FFF2-40B4-BE49-F238E27FC236}">
                <a16:creationId xmlns:a16="http://schemas.microsoft.com/office/drawing/2014/main" id="{8632D044-AA40-9FB6-FE5E-7C40E26D35BF}"/>
              </a:ext>
            </a:extLst>
          </p:cNvPr>
          <p:cNvGraphicFramePr>
            <a:graphicFrameLocks noGrp="1"/>
          </p:cNvGraphicFramePr>
          <p:nvPr/>
        </p:nvGraphicFramePr>
        <p:xfrm>
          <a:off x="5301780" y="1542733"/>
          <a:ext cx="6661620" cy="2209800"/>
        </p:xfrm>
        <a:graphic>
          <a:graphicData uri="http://schemas.openxmlformats.org/drawingml/2006/table">
            <a:tbl>
              <a:tblPr/>
              <a:tblGrid>
                <a:gridCol w="2220540">
                  <a:extLst>
                    <a:ext uri="{9D8B030D-6E8A-4147-A177-3AD203B41FA5}">
                      <a16:colId xmlns:a16="http://schemas.microsoft.com/office/drawing/2014/main" val="2576440673"/>
                    </a:ext>
                  </a:extLst>
                </a:gridCol>
                <a:gridCol w="3082043">
                  <a:extLst>
                    <a:ext uri="{9D8B030D-6E8A-4147-A177-3AD203B41FA5}">
                      <a16:colId xmlns:a16="http://schemas.microsoft.com/office/drawing/2014/main" val="4160823772"/>
                    </a:ext>
                  </a:extLst>
                </a:gridCol>
                <a:gridCol w="1359037">
                  <a:extLst>
                    <a:ext uri="{9D8B030D-6E8A-4147-A177-3AD203B41FA5}">
                      <a16:colId xmlns:a16="http://schemas.microsoft.com/office/drawing/2014/main" val="2186195927"/>
                    </a:ext>
                  </a:extLst>
                </a:gridCol>
              </a:tblGrid>
              <a:tr h="273050">
                <a:tc gridSpan="3">
                  <a:txBody>
                    <a:bodyPr/>
                    <a:lstStyle/>
                    <a:p>
                      <a:pPr marR="2554605" rtl="0" fontAlgn="t">
                        <a:spcBef>
                          <a:spcPts val="0"/>
                        </a:spcBef>
                        <a:spcAft>
                          <a:spcPts val="0"/>
                        </a:spcAft>
                      </a:pPr>
                      <a:r>
                        <a:rPr lang="en-US" sz="1200" b="0" i="0" u="none" strike="noStrike" dirty="0">
                          <a:solidFill>
                            <a:srgbClr val="231F20"/>
                          </a:solidFill>
                          <a:effectLst/>
                          <a:latin typeface="EB Garamond" pitchFamily="2" charset="0"/>
                        </a:rPr>
                        <a:t>High ventilatory need:</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7719773"/>
                  </a:ext>
                </a:extLst>
              </a:tr>
              <a:tr h="0">
                <a:tc>
                  <a:txBody>
                    <a:bodyPr/>
                    <a:lstStyle/>
                    <a:p>
                      <a:pPr rtl="0" fontAlgn="t">
                        <a:spcBef>
                          <a:spcPts val="0"/>
                        </a:spcBef>
                        <a:spcAft>
                          <a:spcPts val="0"/>
                        </a:spcAft>
                      </a:pPr>
                      <a:r>
                        <a:rPr lang="en-US" sz="1200" b="0" i="0" u="none" strike="noStrike">
                          <a:solidFill>
                            <a:srgbClr val="231F20"/>
                          </a:solidFill>
                          <a:effectLst/>
                          <a:latin typeface="EB Garamond" pitchFamily="2" charset="0"/>
                        </a:rPr>
                        <a:t>Increased CO2 Production</a:t>
                      </a:r>
                      <a:endParaRPr lang="en-US"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Increased </a:t>
                      </a:r>
                      <a:r>
                        <a:rPr lang="en-US" sz="1200" b="0" i="0" u="none" strike="noStrike" dirty="0" err="1">
                          <a:solidFill>
                            <a:srgbClr val="231F20"/>
                          </a:solidFill>
                          <a:effectLst/>
                          <a:latin typeface="EB Garamond" pitchFamily="2" charset="0"/>
                        </a:rPr>
                        <a:t>Deadspace</a:t>
                      </a:r>
                      <a:r>
                        <a:rPr lang="en-US" sz="1200" b="0" i="0" u="none" strike="noStrike" dirty="0">
                          <a:solidFill>
                            <a:srgbClr val="231F20"/>
                          </a:solidFill>
                          <a:effectLst/>
                          <a:latin typeface="EB Garamond" pitchFamily="2" charset="0"/>
                        </a:rPr>
                        <a:t> ‘Wasted Vent’</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Low desired PaCO2</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512424"/>
                  </a:ext>
                </a:extLst>
              </a:tr>
              <a:tr h="0">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Fever, Infection, or Inflammation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Advanced malignancy</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Muscle activity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Seizures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Exercise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 Work of breathing</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Toxic ingestion</a:t>
                      </a:r>
                    </a:p>
                    <a:p>
                      <a:pPr rtl="0" fontAlgn="base">
                        <a:spcBef>
                          <a:spcPts val="0"/>
                        </a:spcBef>
                        <a:spcAft>
                          <a:spcPts val="0"/>
                        </a:spcAft>
                        <a:buFont typeface="Arial" panose="020B0604020202020204" pitchFamily="34" charset="0"/>
                        <a:buChar char="•"/>
                      </a:pPr>
                      <a:r>
                        <a:rPr lang="en-US" sz="1200" b="1" i="0" u="none" strike="noStrike" dirty="0">
                          <a:solidFill>
                            <a:srgbClr val="C00000"/>
                          </a:solidFill>
                          <a:effectLst/>
                          <a:latin typeface="EB Garamond" pitchFamily="2" charset="0"/>
                        </a:rPr>
                        <a:t>Obesity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Anatomic</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shallow breathing</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Physiologic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embolism</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hypertension</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Congestive heart failure</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Parenchymal lung disease of any kind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Metabolic acidosis</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Hypoxia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705316"/>
                  </a:ext>
                </a:extLst>
              </a:tr>
            </a:tbl>
          </a:graphicData>
        </a:graphic>
      </p:graphicFrame>
      <p:graphicFrame>
        <p:nvGraphicFramePr>
          <p:cNvPr id="5" name="Table 4">
            <a:extLst>
              <a:ext uri="{FF2B5EF4-FFF2-40B4-BE49-F238E27FC236}">
                <a16:creationId xmlns:a16="http://schemas.microsoft.com/office/drawing/2014/main" id="{A4E0EF16-010E-CCAC-582F-548A5D16323A}"/>
              </a:ext>
            </a:extLst>
          </p:cNvPr>
          <p:cNvGraphicFramePr>
            <a:graphicFrameLocks noGrp="1"/>
          </p:cNvGraphicFramePr>
          <p:nvPr/>
        </p:nvGraphicFramePr>
        <p:xfrm>
          <a:off x="6707357" y="3904933"/>
          <a:ext cx="4697243" cy="2941320"/>
        </p:xfrm>
        <a:graphic>
          <a:graphicData uri="http://schemas.openxmlformats.org/drawingml/2006/table">
            <a:tbl>
              <a:tblPr/>
              <a:tblGrid>
                <a:gridCol w="2205394">
                  <a:extLst>
                    <a:ext uri="{9D8B030D-6E8A-4147-A177-3AD203B41FA5}">
                      <a16:colId xmlns:a16="http://schemas.microsoft.com/office/drawing/2014/main" val="1796772523"/>
                    </a:ext>
                  </a:extLst>
                </a:gridCol>
                <a:gridCol w="2491849">
                  <a:extLst>
                    <a:ext uri="{9D8B030D-6E8A-4147-A177-3AD203B41FA5}">
                      <a16:colId xmlns:a16="http://schemas.microsoft.com/office/drawing/2014/main" val="1329071739"/>
                    </a:ext>
                  </a:extLst>
                </a:gridCol>
              </a:tblGrid>
              <a:tr h="290789">
                <a:tc gridSpan="2">
                  <a:txBody>
                    <a:bodyPr/>
                    <a:lstStyle/>
                    <a:p>
                      <a:pPr marR="2554605" rtl="0" fontAlgn="t">
                        <a:spcBef>
                          <a:spcPts val="0"/>
                        </a:spcBef>
                        <a:spcAft>
                          <a:spcPts val="0"/>
                        </a:spcAft>
                      </a:pPr>
                      <a:r>
                        <a:rPr lang="en-US" sz="1200" b="0" i="0" u="none" strike="noStrike" dirty="0">
                          <a:solidFill>
                            <a:srgbClr val="231F20"/>
                          </a:solidFill>
                          <a:effectLst/>
                          <a:latin typeface="EB Garamond" pitchFamily="2" charset="0"/>
                        </a:rPr>
                        <a:t>Unable to breathe:</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5586969"/>
                  </a:ext>
                </a:extLst>
              </a:tr>
              <a:tr h="290789">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Muscle weakness or inefficiency</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Increased respiratory system loads</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70006"/>
                  </a:ext>
                </a:extLst>
              </a:tr>
              <a:tr h="1933022">
                <a:tc>
                  <a:txBody>
                    <a:bodyPr/>
                    <a:lstStyle/>
                    <a:p>
                      <a:pPr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Neuromuscular disease</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Lung Hyperinflation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Respiratory muscle hypoxia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Elevated airway resistance</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COPD, </a:t>
                      </a:r>
                      <a:r>
                        <a:rPr lang="en-US" sz="1200" b="0" i="0" u="none" strike="noStrike" dirty="0">
                          <a:solidFill>
                            <a:srgbClr val="231F20"/>
                          </a:solidFill>
                          <a:effectLst/>
                          <a:latin typeface="EB Garamond" pitchFamily="2" charset="0"/>
                        </a:rPr>
                        <a:t>Asthma</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Mucus</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C00000"/>
                          </a:solidFill>
                          <a:effectLst/>
                          <a:latin typeface="EB Garamond" pitchFamily="2" charset="0"/>
                        </a:rPr>
                        <a:t>Upper-airway obstruction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Stiff Lungs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Parenchymal lung disease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edema</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Stiff Chest Wall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Pleural disease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C00000"/>
                          </a:solidFill>
                          <a:effectLst/>
                          <a:latin typeface="EB Garamond" pitchFamily="2" charset="0"/>
                        </a:rPr>
                        <a:t>Excess or stiff chest wall tissue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04806"/>
                  </a:ext>
                </a:extLst>
              </a:tr>
            </a:tbl>
          </a:graphicData>
        </a:graphic>
      </p:graphicFrame>
      <p:graphicFrame>
        <p:nvGraphicFramePr>
          <p:cNvPr id="9" name="Table 8">
            <a:extLst>
              <a:ext uri="{FF2B5EF4-FFF2-40B4-BE49-F238E27FC236}">
                <a16:creationId xmlns:a16="http://schemas.microsoft.com/office/drawing/2014/main" id="{FEE81756-CF57-BF02-FD35-C0077F06D0DB}"/>
              </a:ext>
            </a:extLst>
          </p:cNvPr>
          <p:cNvGraphicFramePr>
            <a:graphicFrameLocks noGrp="1"/>
          </p:cNvGraphicFramePr>
          <p:nvPr/>
        </p:nvGraphicFramePr>
        <p:xfrm>
          <a:off x="140647" y="1669733"/>
          <a:ext cx="3057939" cy="1534160"/>
        </p:xfrm>
        <a:graphic>
          <a:graphicData uri="http://schemas.openxmlformats.org/drawingml/2006/table">
            <a:tbl>
              <a:tblPr/>
              <a:tblGrid>
                <a:gridCol w="3057939">
                  <a:extLst>
                    <a:ext uri="{9D8B030D-6E8A-4147-A177-3AD203B41FA5}">
                      <a16:colId xmlns:a16="http://schemas.microsoft.com/office/drawing/2014/main" val="1796772523"/>
                    </a:ext>
                  </a:extLst>
                </a:gridCol>
              </a:tblGrid>
              <a:tr h="0">
                <a:tc>
                  <a:txBody>
                    <a:bodyPr/>
                    <a:lstStyle/>
                    <a:p>
                      <a:pPr rtl="0" fontAlgn="t">
                        <a:spcBef>
                          <a:spcPts val="0"/>
                        </a:spcBef>
                        <a:spcAft>
                          <a:spcPts val="0"/>
                        </a:spcAft>
                      </a:pPr>
                      <a:r>
                        <a:rPr lang="en-US" sz="1400" b="0" i="0" u="none" strike="noStrike" dirty="0">
                          <a:solidFill>
                            <a:srgbClr val="231F20"/>
                          </a:solidFill>
                          <a:effectLst/>
                          <a:latin typeface="EB Garamond" pitchFamily="2" charset="0"/>
                        </a:rPr>
                        <a:t>Decreased Drive to Breathe:</a:t>
                      </a:r>
                      <a:endParaRPr lang="en-US"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70006"/>
                  </a:ext>
                </a:extLst>
              </a:tr>
              <a:tr h="495466">
                <a:tc>
                  <a:txBody>
                    <a:bodyPr/>
                    <a:lstStyle/>
                    <a:p>
                      <a:pPr rtl="0" fontAlgn="base">
                        <a:spcBef>
                          <a:spcPts val="0"/>
                        </a:spcBef>
                        <a:spcAft>
                          <a:spcPts val="0"/>
                        </a:spcAft>
                        <a:buFont typeface="Arial" panose="020B0604020202020204" pitchFamily="34" charset="0"/>
                        <a:buChar char="•"/>
                      </a:pPr>
                      <a:r>
                        <a:rPr lang="en-US" sz="1400" b="1" i="0" u="none" strike="noStrike" dirty="0">
                          <a:solidFill>
                            <a:srgbClr val="231F20"/>
                          </a:solidFill>
                          <a:effectLst/>
                          <a:latin typeface="EB Garamond" pitchFamily="2" charset="0"/>
                        </a:rPr>
                        <a:t>Opiates and other sedatives</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Brainstem lesions</a:t>
                      </a:r>
                    </a:p>
                    <a:p>
                      <a:pPr rtl="0" fontAlgn="base">
                        <a:spcBef>
                          <a:spcPts val="0"/>
                        </a:spcBef>
                        <a:spcAft>
                          <a:spcPts val="0"/>
                        </a:spcAft>
                        <a:buFont typeface="Arial" panose="020B0604020202020204" pitchFamily="34" charset="0"/>
                        <a:buChar char="•"/>
                      </a:pPr>
                      <a:r>
                        <a:rPr lang="en-US" sz="1400" b="1" i="0" u="none" strike="noStrike" dirty="0">
                          <a:solidFill>
                            <a:srgbClr val="C00000"/>
                          </a:solidFill>
                          <a:effectLst/>
                          <a:latin typeface="EB Garamond" pitchFamily="2" charset="0"/>
                        </a:rPr>
                        <a:t>Compensated hypercapnia</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Sleep</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Metabolic alkalosis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04806"/>
                  </a:ext>
                </a:extLst>
              </a:tr>
            </a:tbl>
          </a:graphicData>
        </a:graphic>
      </p:graphicFrame>
      <p:sp>
        <p:nvSpPr>
          <p:cNvPr id="11" name="TextBox 10">
            <a:extLst>
              <a:ext uri="{FF2B5EF4-FFF2-40B4-BE49-F238E27FC236}">
                <a16:creationId xmlns:a16="http://schemas.microsoft.com/office/drawing/2014/main" id="{B81CAB1B-F6DB-9F41-7228-DDB0EC069F6A}"/>
              </a:ext>
            </a:extLst>
          </p:cNvPr>
          <p:cNvSpPr txBox="1"/>
          <p:nvPr/>
        </p:nvSpPr>
        <p:spPr>
          <a:xfrm>
            <a:off x="1148735" y="6368098"/>
            <a:ext cx="3410565" cy="369332"/>
          </a:xfrm>
          <a:prstGeom prst="rect">
            <a:avLst/>
          </a:prstGeom>
          <a:noFill/>
        </p:spPr>
        <p:txBody>
          <a:bodyPr wrap="square" rtlCol="0">
            <a:spAutoFit/>
          </a:bodyPr>
          <a:lstStyle/>
          <a:p>
            <a:r>
              <a:rPr lang="en-US" dirty="0">
                <a:solidFill>
                  <a:srgbClr val="C00000"/>
                </a:solidFill>
              </a:rPr>
              <a:t>Red </a:t>
            </a:r>
            <a:r>
              <a:rPr lang="en-US" dirty="0"/>
              <a:t>= OHS, as an example</a:t>
            </a:r>
          </a:p>
        </p:txBody>
      </p:sp>
    </p:spTree>
    <p:extLst>
      <p:ext uri="{BB962C8B-B14F-4D97-AF65-F5344CB8AC3E}">
        <p14:creationId xmlns:p14="http://schemas.microsoft.com/office/powerpoint/2010/main" val="61706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84B9-F653-4393-ECB6-5156F07F71FD}"/>
              </a:ext>
            </a:extLst>
          </p:cNvPr>
          <p:cNvSpPr>
            <a:spLocks noGrp="1"/>
          </p:cNvSpPr>
          <p:nvPr>
            <p:ph type="title"/>
          </p:nvPr>
        </p:nvSpPr>
        <p:spPr/>
        <p:txBody>
          <a:bodyPr/>
          <a:lstStyle/>
          <a:p>
            <a:r>
              <a:rPr lang="en-US" dirty="0"/>
              <a:t>Predispositions to Exacerbations</a:t>
            </a:r>
          </a:p>
        </p:txBody>
      </p:sp>
      <p:sp>
        <p:nvSpPr>
          <p:cNvPr id="3" name="Content Placeholder 2">
            <a:extLst>
              <a:ext uri="{FF2B5EF4-FFF2-40B4-BE49-F238E27FC236}">
                <a16:creationId xmlns:a16="http://schemas.microsoft.com/office/drawing/2014/main" id="{D459D5E8-118E-6979-A4FC-CA4A6B0CB42E}"/>
              </a:ext>
            </a:extLst>
          </p:cNvPr>
          <p:cNvSpPr>
            <a:spLocks noGrp="1"/>
          </p:cNvSpPr>
          <p:nvPr>
            <p:ph idx="1"/>
          </p:nvPr>
        </p:nvSpPr>
        <p:spPr>
          <a:xfrm>
            <a:off x="838200" y="1825625"/>
            <a:ext cx="5130800" cy="4351338"/>
          </a:xfrm>
        </p:spPr>
        <p:txBody>
          <a:bodyPr>
            <a:normAutofit lnSpcReduction="10000"/>
          </a:bodyPr>
          <a:lstStyle/>
          <a:p>
            <a:r>
              <a:rPr lang="en-US" dirty="0"/>
              <a:t>Parabola assumes constant production of CO2 and efficiency of the lung</a:t>
            </a:r>
          </a:p>
          <a:p>
            <a:endParaRPr lang="en-US" dirty="0"/>
          </a:p>
          <a:p>
            <a:r>
              <a:rPr lang="en-US" dirty="0"/>
              <a:t>As Ventilation drops, each further drop causes proportionally more CO2 accumulation.</a:t>
            </a:r>
          </a:p>
          <a:p>
            <a:endParaRPr lang="en-US" dirty="0"/>
          </a:p>
          <a:p>
            <a:r>
              <a:rPr lang="en-US" dirty="0"/>
              <a:t>Analogous to creatinine &amp; GFR</a:t>
            </a:r>
          </a:p>
          <a:p>
            <a:endParaRPr lang="en-US" dirty="0"/>
          </a:p>
        </p:txBody>
      </p:sp>
    </p:spTree>
    <p:extLst>
      <p:ext uri="{BB962C8B-B14F-4D97-AF65-F5344CB8AC3E}">
        <p14:creationId xmlns:p14="http://schemas.microsoft.com/office/powerpoint/2010/main" val="301052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B2A734-93B2-836E-C4CB-71BD5B1B02E7}"/>
              </a:ext>
            </a:extLst>
          </p:cNvPr>
          <p:cNvGrpSpPr/>
          <p:nvPr/>
        </p:nvGrpSpPr>
        <p:grpSpPr>
          <a:xfrm>
            <a:off x="3009901" y="2345016"/>
            <a:ext cx="8877298" cy="4278205"/>
            <a:chOff x="501048" y="378940"/>
            <a:chExt cx="11386151" cy="6244281"/>
          </a:xfrm>
        </p:grpSpPr>
        <p:graphicFrame>
          <p:nvGraphicFramePr>
            <p:cNvPr id="4" name="Chart 3">
              <a:extLst>
                <a:ext uri="{FF2B5EF4-FFF2-40B4-BE49-F238E27FC236}">
                  <a16:creationId xmlns:a16="http://schemas.microsoft.com/office/drawing/2014/main" id="{57D2B7BE-0FC9-3344-AE58-83AD42304BBF}"/>
                </a:ext>
              </a:extLst>
            </p:cNvPr>
            <p:cNvGraphicFramePr>
              <a:graphicFrameLocks/>
            </p:cNvGraphicFramePr>
            <p:nvPr/>
          </p:nvGraphicFramePr>
          <p:xfrm>
            <a:off x="501048" y="378940"/>
            <a:ext cx="11386151" cy="6244281"/>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6C092EFC-AFD0-8549-A8FC-13B4E80D8E5C}"/>
                </a:ext>
              </a:extLst>
            </p:cNvPr>
            <p:cNvCxnSpPr>
              <a:cxnSpLocks/>
            </p:cNvCxnSpPr>
            <p:nvPr/>
          </p:nvCxnSpPr>
          <p:spPr>
            <a:xfrm>
              <a:off x="1425388" y="3197130"/>
              <a:ext cx="8027894" cy="0"/>
            </a:xfrm>
            <a:prstGeom prst="line">
              <a:avLst/>
            </a:prstGeom>
            <a:ln w="1238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D3431E3-DD42-86D1-9E1A-98306ED1EA28}"/>
              </a:ext>
            </a:extLst>
          </p:cNvPr>
          <p:cNvSpPr txBox="1"/>
          <p:nvPr/>
        </p:nvSpPr>
        <p:spPr>
          <a:xfrm>
            <a:off x="3238500" y="1690688"/>
            <a:ext cx="8420100" cy="461665"/>
          </a:xfrm>
          <a:prstGeom prst="rect">
            <a:avLst/>
          </a:prstGeom>
          <a:noFill/>
        </p:spPr>
        <p:txBody>
          <a:bodyPr wrap="square">
            <a:spAutoFit/>
          </a:bodyPr>
          <a:lstStyle/>
          <a:p>
            <a:r>
              <a:rPr lang="en-US" sz="2400" dirty="0"/>
              <a:t>P</a:t>
            </a:r>
            <a:r>
              <a:rPr lang="en-US" sz="2400" baseline="-25000" dirty="0"/>
              <a:t>A</a:t>
            </a:r>
            <a:r>
              <a:rPr lang="en-US" sz="2400" dirty="0"/>
              <a:t>O</a:t>
            </a:r>
            <a:r>
              <a:rPr lang="en-US" sz="2400" baseline="-25000" dirty="0"/>
              <a:t>2</a:t>
            </a:r>
            <a:r>
              <a:rPr lang="en-US" sz="2400" dirty="0"/>
              <a:t> = FiO</a:t>
            </a:r>
            <a:r>
              <a:rPr lang="en-US" sz="2400" baseline="-25000" dirty="0"/>
              <a:t>2</a:t>
            </a:r>
            <a:r>
              <a:rPr lang="en-US" sz="2400" dirty="0"/>
              <a:t> (</a:t>
            </a:r>
            <a:r>
              <a:rPr lang="en-US" sz="2400" b="1" i="1" dirty="0"/>
              <a:t>P</a:t>
            </a:r>
            <a:r>
              <a:rPr lang="en-US" sz="2400" b="1" i="1" baseline="-25000" dirty="0"/>
              <a:t>B</a:t>
            </a:r>
            <a:r>
              <a:rPr lang="en-US" sz="2400" dirty="0"/>
              <a:t>-47)—(</a:t>
            </a:r>
            <a:r>
              <a:rPr lang="en-US" sz="2400" b="1" dirty="0"/>
              <a:t>PaCO</a:t>
            </a:r>
            <a:r>
              <a:rPr lang="en-US" sz="2400" b="1" baseline="-25000" dirty="0"/>
              <a:t>2</a:t>
            </a:r>
            <a:r>
              <a:rPr lang="en-US" sz="2400" dirty="0"/>
              <a:t>/</a:t>
            </a:r>
            <a:r>
              <a:rPr lang="en-US" sz="2400" i="1" dirty="0"/>
              <a:t>R)</a:t>
            </a:r>
            <a:r>
              <a:rPr lang="en-US" sz="2400" dirty="0"/>
              <a:t>    </a:t>
            </a:r>
            <a:r>
              <a:rPr lang="en-US" sz="2400" dirty="0">
                <a:sym typeface="Wingdings" pitchFamily="2" charset="2"/>
              </a:rPr>
              <a:t> O</a:t>
            </a:r>
            <a:r>
              <a:rPr lang="en-US" sz="2400" baseline="-25000" dirty="0">
                <a:sym typeface="Wingdings" pitchFamily="2" charset="2"/>
              </a:rPr>
              <a:t>2</a:t>
            </a:r>
            <a:r>
              <a:rPr lang="en-US" sz="2400" dirty="0">
                <a:sym typeface="Wingdings" pitchFamily="2" charset="2"/>
              </a:rPr>
              <a:t> 17.8 mmHg lower at 4500ft</a:t>
            </a:r>
            <a:endParaRPr lang="en-US" sz="2400" dirty="0"/>
          </a:p>
        </p:txBody>
      </p:sp>
      <p:sp>
        <p:nvSpPr>
          <p:cNvPr id="7" name="Title 1">
            <a:extLst>
              <a:ext uri="{FF2B5EF4-FFF2-40B4-BE49-F238E27FC236}">
                <a16:creationId xmlns:a16="http://schemas.microsoft.com/office/drawing/2014/main" id="{C7B14BE4-E361-8BD3-1480-FB6517A6F95F}"/>
              </a:ext>
            </a:extLst>
          </p:cNvPr>
          <p:cNvSpPr>
            <a:spLocks noGrp="1"/>
          </p:cNvSpPr>
          <p:nvPr>
            <p:ph type="title"/>
          </p:nvPr>
        </p:nvSpPr>
        <p:spPr>
          <a:xfrm>
            <a:off x="838200" y="365125"/>
            <a:ext cx="10515600" cy="1325563"/>
          </a:xfrm>
        </p:spPr>
        <p:txBody>
          <a:bodyPr/>
          <a:lstStyle/>
          <a:p>
            <a:r>
              <a:rPr lang="en-US" dirty="0"/>
              <a:t>Hypercapnia in SLC</a:t>
            </a:r>
          </a:p>
        </p:txBody>
      </p:sp>
      <p:sp>
        <p:nvSpPr>
          <p:cNvPr id="8" name="TextBox 7">
            <a:extLst>
              <a:ext uri="{FF2B5EF4-FFF2-40B4-BE49-F238E27FC236}">
                <a16:creationId xmlns:a16="http://schemas.microsoft.com/office/drawing/2014/main" id="{B168D7EC-15F2-E405-EF49-F3480CAD706A}"/>
              </a:ext>
            </a:extLst>
          </p:cNvPr>
          <p:cNvSpPr txBox="1"/>
          <p:nvPr/>
        </p:nvSpPr>
        <p:spPr>
          <a:xfrm>
            <a:off x="406401" y="3708947"/>
            <a:ext cx="2057399" cy="2031325"/>
          </a:xfrm>
          <a:prstGeom prst="rect">
            <a:avLst/>
          </a:prstGeom>
          <a:noFill/>
        </p:spPr>
        <p:txBody>
          <a:bodyPr wrap="square" rtlCol="0">
            <a:spAutoFit/>
          </a:bodyPr>
          <a:lstStyle/>
          <a:p>
            <a:r>
              <a:rPr lang="en-US" dirty="0"/>
              <a:t>SpO2 is routinely obtained in clinical practice, PaCO2 (or TcCO2) is not</a:t>
            </a:r>
          </a:p>
          <a:p>
            <a:endParaRPr lang="en-US" dirty="0"/>
          </a:p>
          <a:p>
            <a:r>
              <a:rPr lang="en-US" dirty="0"/>
              <a:t>SLC </a:t>
            </a:r>
            <a:r>
              <a:rPr lang="en-US" dirty="0">
                <a:sym typeface="Wingdings" pitchFamily="2" charset="2"/>
              </a:rPr>
              <a:t></a:t>
            </a:r>
            <a:r>
              <a:rPr lang="en-US" dirty="0"/>
              <a:t> earlier identification</a:t>
            </a:r>
          </a:p>
        </p:txBody>
      </p:sp>
    </p:spTree>
    <p:extLst>
      <p:ext uri="{BB962C8B-B14F-4D97-AF65-F5344CB8AC3E}">
        <p14:creationId xmlns:p14="http://schemas.microsoft.com/office/powerpoint/2010/main" val="211708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043-FACF-067A-B250-84DC86FA4F42}"/>
              </a:ext>
            </a:extLst>
          </p:cNvPr>
          <p:cNvSpPr>
            <a:spLocks noGrp="1"/>
          </p:cNvSpPr>
          <p:nvPr>
            <p:ph type="title"/>
          </p:nvPr>
        </p:nvSpPr>
        <p:spPr/>
        <p:txBody>
          <a:bodyPr>
            <a:normAutofit/>
          </a:bodyPr>
          <a:lstStyle/>
          <a:p>
            <a:r>
              <a:rPr lang="en-US" dirty="0"/>
              <a:t>Hypotheses: on first (physiologic) principles</a:t>
            </a:r>
          </a:p>
        </p:txBody>
      </p:sp>
      <p:sp>
        <p:nvSpPr>
          <p:cNvPr id="3" name="Content Placeholder 2">
            <a:extLst>
              <a:ext uri="{FF2B5EF4-FFF2-40B4-BE49-F238E27FC236}">
                <a16:creationId xmlns:a16="http://schemas.microsoft.com/office/drawing/2014/main" id="{D6F7DA0E-5892-8DA5-F342-C7B80A502D55}"/>
              </a:ext>
            </a:extLst>
          </p:cNvPr>
          <p:cNvSpPr>
            <a:spLocks noGrp="1"/>
          </p:cNvSpPr>
          <p:nvPr>
            <p:ph idx="1"/>
          </p:nvPr>
        </p:nvSpPr>
        <p:spPr/>
        <p:txBody>
          <a:bodyPr>
            <a:normAutofit/>
          </a:bodyPr>
          <a:lstStyle/>
          <a:p>
            <a:r>
              <a:rPr lang="en-US" dirty="0"/>
              <a:t>Many will have the first time they manifest respiratory frailty during an exacerbation</a:t>
            </a:r>
            <a:endParaRPr lang="en-US" b="1" dirty="0"/>
          </a:p>
          <a:p>
            <a:r>
              <a:rPr lang="en-US" dirty="0"/>
              <a:t>This group will be at high risk for repeat exacerbations</a:t>
            </a:r>
          </a:p>
          <a:p>
            <a:pPr lvl="1"/>
            <a:r>
              <a:rPr lang="en-US" dirty="0"/>
              <a:t>Major source of morbidity, mortality, and cost to the system</a:t>
            </a:r>
          </a:p>
          <a:p>
            <a:r>
              <a:rPr lang="en-US" dirty="0"/>
              <a:t>Interventions to reduce frailty or physiologic stressors may reduce exacerbations</a:t>
            </a:r>
          </a:p>
          <a:p>
            <a:pPr lvl="1"/>
            <a:r>
              <a:rPr lang="en-US" dirty="0"/>
              <a:t>Better evidence is needed to support these practices to streamline payor funding</a:t>
            </a:r>
          </a:p>
          <a:p>
            <a:r>
              <a:rPr lang="en-US" dirty="0"/>
              <a:t>If many of these patients are missed during presentation, or proper management is not instituted, this is a lost opportunity.</a:t>
            </a:r>
          </a:p>
        </p:txBody>
      </p:sp>
    </p:spTree>
    <p:extLst>
      <p:ext uri="{BB962C8B-B14F-4D97-AF65-F5344CB8AC3E}">
        <p14:creationId xmlns:p14="http://schemas.microsoft.com/office/powerpoint/2010/main" val="348884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4E1B359-340C-D872-A59A-37540D2C5E91}"/>
              </a:ext>
            </a:extLst>
          </p:cNvPr>
          <p:cNvGraphicFramePr>
            <a:graphicFrameLocks noGrp="1"/>
          </p:cNvGraphicFramePr>
          <p:nvPr/>
        </p:nvGraphicFramePr>
        <p:xfrm>
          <a:off x="577849" y="-29399"/>
          <a:ext cx="10716246" cy="6873240"/>
        </p:xfrm>
        <a:graphic>
          <a:graphicData uri="http://schemas.openxmlformats.org/drawingml/2006/table">
            <a:tbl>
              <a:tblPr firstRow="1" bandRow="1">
                <a:tableStyleId>{5940675A-B579-460E-94D1-54222C63F5DA}</a:tableStyleId>
              </a:tblPr>
              <a:tblGrid>
                <a:gridCol w="2628633">
                  <a:extLst>
                    <a:ext uri="{9D8B030D-6E8A-4147-A177-3AD203B41FA5}">
                      <a16:colId xmlns:a16="http://schemas.microsoft.com/office/drawing/2014/main" val="1729882727"/>
                    </a:ext>
                  </a:extLst>
                </a:gridCol>
                <a:gridCol w="5108718">
                  <a:extLst>
                    <a:ext uri="{9D8B030D-6E8A-4147-A177-3AD203B41FA5}">
                      <a16:colId xmlns:a16="http://schemas.microsoft.com/office/drawing/2014/main" val="3991704056"/>
                    </a:ext>
                  </a:extLst>
                </a:gridCol>
                <a:gridCol w="2978895">
                  <a:extLst>
                    <a:ext uri="{9D8B030D-6E8A-4147-A177-3AD203B41FA5}">
                      <a16:colId xmlns:a16="http://schemas.microsoft.com/office/drawing/2014/main" val="1718325357"/>
                    </a:ext>
                  </a:extLst>
                </a:gridCol>
              </a:tblGrid>
              <a:tr h="229317">
                <a:tc gridSpan="3">
                  <a:txBody>
                    <a:bodyPr/>
                    <a:lstStyle/>
                    <a:p>
                      <a:pPr algn="ctr"/>
                      <a:r>
                        <a:rPr lang="en-US" sz="1400" b="1" dirty="0"/>
                        <a:t>Cohort Definitions Identified in the Literature</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903373554"/>
                  </a:ext>
                </a:extLst>
              </a:tr>
              <a:tr h="229317">
                <a:tc>
                  <a:txBody>
                    <a:bodyPr/>
                    <a:lstStyle/>
                    <a:p>
                      <a:r>
                        <a:rPr lang="en-US" sz="1400" dirty="0"/>
                        <a:t>Study</a:t>
                      </a:r>
                    </a:p>
                  </a:txBody>
                  <a:tcPr/>
                </a:tc>
                <a:tc>
                  <a:txBody>
                    <a:bodyPr/>
                    <a:lstStyle/>
                    <a:p>
                      <a:r>
                        <a:rPr lang="en-US" sz="1400" dirty="0"/>
                        <a:t>Definition Used</a:t>
                      </a:r>
                    </a:p>
                  </a:txBody>
                  <a:tcPr/>
                </a:tc>
                <a:tc>
                  <a:txBody>
                    <a:bodyPr/>
                    <a:lstStyle/>
                    <a:p>
                      <a:r>
                        <a:rPr lang="en-US" sz="1400" dirty="0"/>
                        <a:t>Aim</a:t>
                      </a:r>
                    </a:p>
                  </a:txBody>
                  <a:tcPr/>
                </a:tc>
                <a:extLst>
                  <a:ext uri="{0D108BD9-81ED-4DB2-BD59-A6C34878D82A}">
                    <a16:rowId xmlns:a16="http://schemas.microsoft.com/office/drawing/2014/main" val="1418852736"/>
                  </a:ext>
                </a:extLst>
              </a:tr>
              <a:tr h="366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a:latin typeface="Calibri" panose="020F0502020204030204" pitchFamily="34" charset="0"/>
                          <a:cs typeface="Calibri" panose="020F0502020204030204" pitchFamily="34" charset="0"/>
                        </a:rPr>
                        <a:t>Thille</a:t>
                      </a:r>
                      <a:r>
                        <a:rPr lang="en-US" sz="1300" dirty="0">
                          <a:latin typeface="Calibri" panose="020F0502020204030204" pitchFamily="34" charset="0"/>
                          <a:cs typeface="Calibri" panose="020F0502020204030204" pitchFamily="34" charset="0"/>
                        </a:rPr>
                        <a:t> et al 2017 https://</a:t>
                      </a:r>
                      <a:r>
                        <a:rPr lang="en-US" sz="1300" dirty="0" err="1">
                          <a:latin typeface="Calibri" panose="020F0502020204030204" pitchFamily="34" charset="0"/>
                          <a:cs typeface="Calibri" panose="020F0502020204030204" pitchFamily="34" charset="0"/>
                        </a:rPr>
                        <a:t>doi.org</a:t>
                      </a:r>
                      <a:r>
                        <a:rPr lang="en-US" sz="1300" dirty="0">
                          <a:latin typeface="Calibri" panose="020F0502020204030204" pitchFamily="34" charset="0"/>
                          <a:cs typeface="Calibri" panose="020F0502020204030204" pitchFamily="34" charset="0"/>
                        </a:rPr>
                        <a:t>/10.1007/s00134-017-4998-3  </a:t>
                      </a:r>
                    </a:p>
                  </a:txBody>
                  <a:tcPr/>
                </a:tc>
                <a:tc>
                  <a:txBody>
                    <a:bodyPr/>
                    <a:lstStyle/>
                    <a:p>
                      <a:r>
                        <a:rPr lang="en-US" sz="1300" dirty="0">
                          <a:latin typeface="Calibri" panose="020F0502020204030204" pitchFamily="34" charset="0"/>
                          <a:cs typeface="Calibri" panose="020F0502020204030204" pitchFamily="34" charset="0"/>
                        </a:rPr>
                        <a:t>ICU; pH&lt;7.35 &amp; PaCO2 45+; treated with NIV or IMV; survivors</a:t>
                      </a:r>
                    </a:p>
                  </a:txBody>
                  <a:tcPr/>
                </a:tc>
                <a:tc>
                  <a:txBody>
                    <a:bodyPr/>
                    <a:lstStyle/>
                    <a:p>
                      <a:r>
                        <a:rPr lang="en-US" sz="1300" dirty="0">
                          <a:latin typeface="Calibri" panose="020F0502020204030204" pitchFamily="34" charset="0"/>
                          <a:cs typeface="Calibri" panose="020F0502020204030204" pitchFamily="34" charset="0"/>
                        </a:rPr>
                        <a:t>What is the rate of undiagnosed OSA among survivors?</a:t>
                      </a:r>
                    </a:p>
                  </a:txBody>
                  <a:tcPr/>
                </a:tc>
                <a:extLst>
                  <a:ext uri="{0D108BD9-81ED-4DB2-BD59-A6C34878D82A}">
                    <a16:rowId xmlns:a16="http://schemas.microsoft.com/office/drawing/2014/main" val="1276039098"/>
                  </a:ext>
                </a:extLst>
              </a:tr>
              <a:tr h="366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a:latin typeface="Calibri" panose="020F0502020204030204" pitchFamily="34" charset="0"/>
                          <a:cs typeface="Calibri" panose="020F0502020204030204" pitchFamily="34" charset="0"/>
                        </a:rPr>
                        <a:t>Ouanes-Besbes</a:t>
                      </a:r>
                      <a:r>
                        <a:rPr lang="en-US" sz="1300" dirty="0">
                          <a:latin typeface="Calibri" panose="020F0502020204030204" pitchFamily="34" charset="0"/>
                          <a:cs typeface="Calibri" panose="020F0502020204030204" pitchFamily="34" charset="0"/>
                        </a:rPr>
                        <a:t> et al. 2021, Tunisia  </a:t>
                      </a:r>
                      <a:r>
                        <a:rPr lang="en-US" sz="1300" b="0" i="0" u="sng" strike="noStrike" dirty="0">
                          <a:solidFill>
                            <a:srgbClr val="0563C1"/>
                          </a:solidFill>
                          <a:effectLst/>
                          <a:latin typeface="Calibri" panose="020F0502020204030204" pitchFamily="34" charset="0"/>
                          <a:cs typeface="Calibri" panose="020F0502020204030204" pitchFamily="34" charset="0"/>
                          <a:hlinkClick r:id="rId3"/>
                        </a:rPr>
                        <a:t>PubMed: 33171053</a:t>
                      </a:r>
                      <a:r>
                        <a:rPr lang="en-US" sz="1300" dirty="0">
                          <a:latin typeface="Calibri" panose="020F0502020204030204" pitchFamily="34" charset="0"/>
                          <a:cs typeface="Calibri" panose="020F0502020204030204" pitchFamily="34" charset="0"/>
                        </a:rPr>
                        <a:t> </a:t>
                      </a:r>
                    </a:p>
                  </a:txBody>
                  <a:tcPr/>
                </a:tc>
                <a:tc>
                  <a:txBody>
                    <a:bodyPr/>
                    <a:lstStyle/>
                    <a:p>
                      <a:r>
                        <a:rPr lang="en-US" sz="1300" dirty="0">
                          <a:latin typeface="Calibri" panose="020F0502020204030204" pitchFamily="34" charset="0"/>
                          <a:cs typeface="Calibri" panose="020F0502020204030204" pitchFamily="34" charset="0"/>
                        </a:rPr>
                        <a:t>Admitted to ICU 2015-2018, PaCO2 &gt; 6kpa, pH &lt; 7.35. No prior OSA syndrome diagnosis.</a:t>
                      </a:r>
                    </a:p>
                  </a:txBody>
                  <a:tcPr/>
                </a:tc>
                <a:tc>
                  <a:txBody>
                    <a:bodyPr/>
                    <a:lstStyle/>
                    <a:p>
                      <a:r>
                        <a:rPr lang="en-US" sz="1300" dirty="0" err="1">
                          <a:latin typeface="Calibri" panose="020F0502020204030204" pitchFamily="34" charset="0"/>
                          <a:cs typeface="Calibri" panose="020F0502020204030204" pitchFamily="34" charset="0"/>
                        </a:rPr>
                        <a:t>Prev</a:t>
                      </a:r>
                      <a:r>
                        <a:rPr lang="en-US" sz="1300" dirty="0">
                          <a:latin typeface="Calibri" panose="020F0502020204030204" pitchFamily="34" charset="0"/>
                          <a:cs typeface="Calibri" panose="020F0502020204030204" pitchFamily="34" charset="0"/>
                        </a:rPr>
                        <a:t> of </a:t>
                      </a:r>
                      <a:r>
                        <a:rPr lang="en-US" sz="1300" dirty="0" err="1">
                          <a:latin typeface="Calibri" panose="020F0502020204030204" pitchFamily="34" charset="0"/>
                          <a:cs typeface="Calibri" panose="020F0502020204030204" pitchFamily="34" charset="0"/>
                        </a:rPr>
                        <a:t>undx’d</a:t>
                      </a:r>
                      <a:r>
                        <a:rPr lang="en-US" sz="1300" dirty="0">
                          <a:latin typeface="Calibri" panose="020F0502020204030204" pitchFamily="34" charset="0"/>
                          <a:cs typeface="Calibri" panose="020F0502020204030204" pitchFamily="34" charset="0"/>
                        </a:rPr>
                        <a:t> OSA</a:t>
                      </a:r>
                    </a:p>
                  </a:txBody>
                  <a:tcPr/>
                </a:tc>
                <a:extLst>
                  <a:ext uri="{0D108BD9-81ED-4DB2-BD59-A6C34878D82A}">
                    <a16:rowId xmlns:a16="http://schemas.microsoft.com/office/drawing/2014/main" val="2689414771"/>
                  </a:ext>
                </a:extLst>
              </a:tr>
              <a:tr h="366908">
                <a:tc>
                  <a:txBody>
                    <a:bodyPr/>
                    <a:lstStyle/>
                    <a:p>
                      <a:r>
                        <a:rPr lang="en-US" sz="1300" dirty="0">
                          <a:latin typeface="Calibri" panose="020F0502020204030204" pitchFamily="34" charset="0"/>
                          <a:cs typeface="Calibri" panose="020F0502020204030204" pitchFamily="34" charset="0"/>
                        </a:rPr>
                        <a:t>Wilson et al., 2021. USA (Michigan) PubMed: 33951397</a:t>
                      </a:r>
                    </a:p>
                  </a:txBody>
                  <a:tcPr/>
                </a:tc>
                <a:tc>
                  <a:txBody>
                    <a:bodyPr/>
                    <a:lstStyle/>
                    <a:p>
                      <a:r>
                        <a:rPr lang="en-US" sz="1300" dirty="0">
                          <a:latin typeface="Calibri" panose="020F0502020204030204" pitchFamily="34" charset="0"/>
                          <a:cs typeface="Calibri" panose="020F0502020204030204" pitchFamily="34" charset="0"/>
                        </a:rPr>
                        <a:t>18+, hospitalized w/ ABG showing CO2 over 45 and pH 7.35-7.45</a:t>
                      </a:r>
                    </a:p>
                  </a:txBody>
                  <a:tcPr/>
                </a:tc>
                <a:tc>
                  <a:txBody>
                    <a:bodyPr/>
                    <a:lstStyle/>
                    <a:p>
                      <a:r>
                        <a:rPr lang="en-US" sz="1300" dirty="0">
                          <a:latin typeface="Calibri" panose="020F0502020204030204" pitchFamily="34" charset="0"/>
                          <a:cs typeface="Calibri" panose="020F0502020204030204" pitchFamily="34" charset="0"/>
                        </a:rPr>
                        <a:t>Outcomes of compensated </a:t>
                      </a:r>
                      <a:r>
                        <a:rPr lang="en-US" sz="1300" dirty="0" err="1">
                          <a:latin typeface="Calibri" panose="020F0502020204030204" pitchFamily="34" charset="0"/>
                          <a:cs typeface="Calibri" panose="020F0502020204030204" pitchFamily="34" charset="0"/>
                        </a:rPr>
                        <a:t>hypercap</a:t>
                      </a:r>
                      <a:endParaRPr lang="en-US" sz="1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78284493"/>
                  </a:ext>
                </a:extLst>
              </a:tr>
              <a:tr h="596430">
                <a:tc>
                  <a:txBody>
                    <a:bodyPr/>
                    <a:lstStyle/>
                    <a:p>
                      <a:r>
                        <a:rPr lang="en-US" sz="1300" dirty="0" err="1">
                          <a:latin typeface="Calibri" panose="020F0502020204030204" pitchFamily="34" charset="0"/>
                          <a:cs typeface="Calibri" panose="020F0502020204030204" pitchFamily="34" charset="0"/>
                        </a:rPr>
                        <a:t>Cavalot</a:t>
                      </a:r>
                      <a:r>
                        <a:rPr lang="en-US" sz="1300" dirty="0">
                          <a:latin typeface="Calibri" panose="020F0502020204030204" pitchFamily="34" charset="0"/>
                          <a:cs typeface="Calibri" panose="020F0502020204030204" pitchFamily="34" charset="0"/>
                        </a:rPr>
                        <a:t> et al 2021, Toronto </a:t>
                      </a:r>
                      <a:r>
                        <a:rPr lang="en-US" sz="1300" dirty="0">
                          <a:latin typeface="Calibri" panose="020F0502020204030204" pitchFamily="34" charset="0"/>
                          <a:cs typeface="Calibri" panose="020F0502020204030204" pitchFamily="34" charset="0"/>
                          <a:hlinkClick r:id="rId4"/>
                        </a:rPr>
                        <a:t>https://doi.org/10.1080/15412555.2021.1990240</a:t>
                      </a:r>
                      <a:r>
                        <a:rPr lang="en-US" sz="1300" dirty="0">
                          <a:latin typeface="Calibri" panose="020F0502020204030204" pitchFamily="34" charset="0"/>
                          <a:cs typeface="Calibri" panose="020F0502020204030204" pitchFamily="34" charset="0"/>
                        </a:rPr>
                        <a:t> </a:t>
                      </a:r>
                    </a:p>
                  </a:txBody>
                  <a:tcPr/>
                </a:tc>
                <a:tc>
                  <a:txBody>
                    <a:bodyPr/>
                    <a:lstStyle/>
                    <a:p>
                      <a:r>
                        <a:rPr lang="en-US" sz="1300" dirty="0">
                          <a:latin typeface="Calibri" panose="020F0502020204030204" pitchFamily="34" charset="0"/>
                          <a:cs typeface="Calibri" panose="020F0502020204030204" pitchFamily="34" charset="0"/>
                        </a:rPr>
                        <a:t>ABG with pH &lt; 7.35 and PaCO2 &gt; 45 mmHg OR VBG pH 7.34 and PvVO2 &gt; 50 mmHg &amp; presence of respiratory symptoms (CEDIS codes). Exclude CF, NM </a:t>
                      </a:r>
                      <a:r>
                        <a:rPr lang="en-US" sz="1300" dirty="0" err="1">
                          <a:latin typeface="Calibri" panose="020F0502020204030204" pitchFamily="34" charset="0"/>
                          <a:cs typeface="Calibri" panose="020F0502020204030204" pitchFamily="34" charset="0"/>
                        </a:rPr>
                        <a:t>dz</a:t>
                      </a:r>
                      <a:r>
                        <a:rPr lang="en-US" sz="1300" dirty="0">
                          <a:latin typeface="Calibri" panose="020F0502020204030204" pitchFamily="34" charset="0"/>
                          <a:cs typeface="Calibri" panose="020F0502020204030204" pitchFamily="34" charset="0"/>
                        </a:rPr>
                        <a:t>, ILD, thoracic </a:t>
                      </a:r>
                      <a:r>
                        <a:rPr lang="en-US" sz="1300" dirty="0" err="1">
                          <a:latin typeface="Calibri" panose="020F0502020204030204" pitchFamily="34" charset="0"/>
                          <a:cs typeface="Calibri" panose="020F0502020204030204" pitchFamily="34" charset="0"/>
                        </a:rPr>
                        <a:t>dz</a:t>
                      </a:r>
                      <a:r>
                        <a:rPr lang="en-US" sz="1300" dirty="0">
                          <a:latin typeface="Calibri" panose="020F0502020204030204" pitchFamily="34" charset="0"/>
                          <a:cs typeface="Calibri" panose="020F0502020204030204" pitchFamily="34" charset="0"/>
                        </a:rPr>
                        <a:t>, lung ca, CNS </a:t>
                      </a:r>
                      <a:r>
                        <a:rPr lang="en-US" sz="1300" dirty="0" err="1">
                          <a:latin typeface="Calibri" panose="020F0502020204030204" pitchFamily="34" charset="0"/>
                          <a:cs typeface="Calibri" panose="020F0502020204030204" pitchFamily="34" charset="0"/>
                        </a:rPr>
                        <a:t>dz</a:t>
                      </a:r>
                      <a:r>
                        <a:rPr lang="en-US" sz="1300" dirty="0">
                          <a:latin typeface="Calibri" panose="020F0502020204030204" pitchFamily="34" charset="0"/>
                          <a:cs typeface="Calibri" panose="020F0502020204030204" pitchFamily="34" charset="0"/>
                        </a:rPr>
                        <a:t>, Overdose, or trach</a:t>
                      </a:r>
                    </a:p>
                  </a:txBody>
                  <a:tcPr/>
                </a:tc>
                <a:tc>
                  <a:txBody>
                    <a:bodyPr/>
                    <a:lstStyle/>
                    <a:p>
                      <a:r>
                        <a:rPr lang="en-US" sz="1300" dirty="0">
                          <a:latin typeface="Calibri" panose="020F0502020204030204" pitchFamily="34" charset="0"/>
                          <a:cs typeface="Calibri" panose="020F0502020204030204" pitchFamily="34" charset="0"/>
                        </a:rPr>
                        <a:t>1 </a:t>
                      </a:r>
                      <a:r>
                        <a:rPr lang="en-US" sz="1300" dirty="0" err="1">
                          <a:latin typeface="Calibri" panose="020F0502020204030204" pitchFamily="34" charset="0"/>
                          <a:cs typeface="Calibri" panose="020F0502020204030204" pitchFamily="34" charset="0"/>
                        </a:rPr>
                        <a:t>yr</a:t>
                      </a:r>
                      <a:r>
                        <a:rPr lang="en-US" sz="1300" dirty="0">
                          <a:latin typeface="Calibri" panose="020F0502020204030204" pitchFamily="34" charset="0"/>
                          <a:cs typeface="Calibri" panose="020F0502020204030204" pitchFamily="34" charset="0"/>
                        </a:rPr>
                        <a:t> readmission rate</a:t>
                      </a:r>
                    </a:p>
                  </a:txBody>
                  <a:tcPr/>
                </a:tc>
                <a:extLst>
                  <a:ext uri="{0D108BD9-81ED-4DB2-BD59-A6C34878D82A}">
                    <a16:rowId xmlns:a16="http://schemas.microsoft.com/office/drawing/2014/main" val="2173985090"/>
                  </a:ext>
                </a:extLst>
              </a:tr>
              <a:tr h="366908">
                <a:tc>
                  <a:txBody>
                    <a:bodyPr/>
                    <a:lstStyle/>
                    <a:p>
                      <a:r>
                        <a:rPr lang="en-US" sz="1300" dirty="0">
                          <a:latin typeface="Calibri" panose="020F0502020204030204" pitchFamily="34" charset="0"/>
                          <a:cs typeface="Calibri" panose="020F0502020204030204" pitchFamily="34" charset="0"/>
                        </a:rPr>
                        <a:t>Adler et al. 2016, Switzerland DOI: 10.1164/rccm.201608-1666OC</a:t>
                      </a:r>
                    </a:p>
                  </a:txBody>
                  <a:tcPr/>
                </a:tc>
                <a:tc>
                  <a:txBody>
                    <a:bodyPr/>
                    <a:lstStyle/>
                    <a:p>
                      <a:r>
                        <a:rPr lang="en-US" sz="1300" b="1" dirty="0">
                          <a:latin typeface="Calibri" panose="020F0502020204030204" pitchFamily="34" charset="0"/>
                          <a:cs typeface="Calibri" panose="020F0502020204030204" pitchFamily="34" charset="0"/>
                        </a:rPr>
                        <a:t>Recruited at ICU discharge after surviving: primary admission for Resp failure, PaCO2 over 6.3 </a:t>
                      </a:r>
                      <a:r>
                        <a:rPr lang="en-US" sz="1300" b="1" dirty="0" err="1">
                          <a:latin typeface="Calibri" panose="020F0502020204030204" pitchFamily="34" charset="0"/>
                          <a:cs typeface="Calibri" panose="020F0502020204030204" pitchFamily="34" charset="0"/>
                        </a:rPr>
                        <a:t>kpa</a:t>
                      </a:r>
                      <a:r>
                        <a:rPr lang="en-US" sz="1300" b="1" dirty="0">
                          <a:latin typeface="Calibri" panose="020F0502020204030204" pitchFamily="34" charset="0"/>
                          <a:cs typeface="Calibri" panose="020F0502020204030204" pitchFamily="34" charset="0"/>
                        </a:rPr>
                        <a:t> and requiring NIV or IMV</a:t>
                      </a:r>
                    </a:p>
                  </a:txBody>
                  <a:tcPr/>
                </a:tc>
                <a:tc>
                  <a:txBody>
                    <a:bodyPr/>
                    <a:lstStyle/>
                    <a:p>
                      <a:r>
                        <a:rPr lang="en-US" sz="1300" dirty="0">
                          <a:latin typeface="Calibri" panose="020F0502020204030204" pitchFamily="34" charset="0"/>
                          <a:cs typeface="Calibri" panose="020F0502020204030204" pitchFamily="34" charset="0"/>
                        </a:rPr>
                        <a:t>What are the comorbidities in survivors? </a:t>
                      </a:r>
                    </a:p>
                  </a:txBody>
                  <a:tcPr/>
                </a:tc>
                <a:extLst>
                  <a:ext uri="{0D108BD9-81ED-4DB2-BD59-A6C34878D82A}">
                    <a16:rowId xmlns:a16="http://schemas.microsoft.com/office/drawing/2014/main" val="462978517"/>
                  </a:ext>
                </a:extLst>
              </a:tr>
              <a:tr h="665020">
                <a:tc>
                  <a:txBody>
                    <a:bodyPr/>
                    <a:lstStyle/>
                    <a:p>
                      <a:r>
                        <a:rPr lang="en-US" sz="1300" dirty="0" err="1">
                          <a:latin typeface="Calibri" panose="020F0502020204030204" pitchFamily="34" charset="0"/>
                          <a:cs typeface="Calibri" panose="020F0502020204030204" pitchFamily="34" charset="0"/>
                        </a:rPr>
                        <a:t>Meservey</a:t>
                      </a:r>
                      <a:r>
                        <a:rPr lang="en-US" sz="1300" dirty="0">
                          <a:latin typeface="Calibri" panose="020F0502020204030204" pitchFamily="34" charset="0"/>
                          <a:cs typeface="Calibri" panose="020F0502020204030204" pitchFamily="34" charset="0"/>
                        </a:rPr>
                        <a:t> et al 2020. USA (Vermont) </a:t>
                      </a:r>
                      <a:r>
                        <a:rPr lang="en-US" sz="1300" dirty="0">
                          <a:latin typeface="Calibri" panose="020F0502020204030204" pitchFamily="34" charset="0"/>
                          <a:cs typeface="Calibri" panose="020F0502020204030204" pitchFamily="34" charset="0"/>
                          <a:hlinkClick r:id="rId5"/>
                        </a:rPr>
                        <a:t>https://doi.org/10.1007/s00408-019-00300-w</a:t>
                      </a:r>
                      <a:r>
                        <a:rPr lang="en-US" sz="1300" dirty="0">
                          <a:latin typeface="Calibri" panose="020F0502020204030204" pitchFamily="34" charset="0"/>
                          <a:cs typeface="Calibri" panose="020F0502020204030204" pitchFamily="34" charset="0"/>
                        </a:rPr>
                        <a:t> </a:t>
                      </a:r>
                    </a:p>
                  </a:txBody>
                  <a:tcPr/>
                </a:tc>
                <a:tc>
                  <a:txBody>
                    <a:bodyPr/>
                    <a:lstStyle/>
                    <a:p>
                      <a:r>
                        <a:rPr lang="en-US" sz="1300" b="1" dirty="0">
                          <a:latin typeface="Calibri" panose="020F0502020204030204" pitchFamily="34" charset="0"/>
                          <a:cs typeface="Calibri" panose="020F0502020204030204" pitchFamily="34" charset="0"/>
                        </a:rPr>
                        <a:t>18 y/o+ admitted (either ICU or floor) with diagnostic code for hypercapnic respiratory failure</a:t>
                      </a:r>
                    </a:p>
                  </a:txBody>
                  <a:tcPr/>
                </a:tc>
                <a:tc>
                  <a:txBody>
                    <a:bodyPr/>
                    <a:lstStyle/>
                    <a:p>
                      <a:r>
                        <a:rPr lang="en-US" sz="1300" dirty="0">
                          <a:latin typeface="Calibri" panose="020F0502020204030204" pitchFamily="34" charset="0"/>
                          <a:cs typeface="Calibri" panose="020F0502020204030204" pitchFamily="34" charset="0"/>
                        </a:rPr>
                        <a:t>What features of patients admitted for hypercapnic respiratory failure predict readmission?</a:t>
                      </a:r>
                    </a:p>
                  </a:txBody>
                  <a:tcPr/>
                </a:tc>
                <a:extLst>
                  <a:ext uri="{0D108BD9-81ED-4DB2-BD59-A6C34878D82A}">
                    <a16:rowId xmlns:a16="http://schemas.microsoft.com/office/drawing/2014/main" val="741253785"/>
                  </a:ext>
                </a:extLst>
              </a:tr>
              <a:tr h="465028">
                <a:tc>
                  <a:txBody>
                    <a:bodyPr/>
                    <a:lstStyle/>
                    <a:p>
                      <a:r>
                        <a:rPr lang="en-US" sz="1300" dirty="0">
                          <a:latin typeface="Calibri" panose="020F0502020204030204" pitchFamily="34" charset="0"/>
                          <a:cs typeface="Calibri" panose="020F0502020204030204" pitchFamily="34" charset="0"/>
                        </a:rPr>
                        <a:t>Bulbul et al. 2014. Turkey. </a:t>
                      </a:r>
                    </a:p>
                    <a:p>
                      <a:r>
                        <a:rPr lang="en-US" sz="1300" b="0" i="0" kern="1200" dirty="0" err="1">
                          <a:solidFill>
                            <a:schemeClr val="tx1"/>
                          </a:solidFill>
                          <a:effectLst/>
                          <a:latin typeface="Calibri" panose="020F0502020204030204" pitchFamily="34" charset="0"/>
                          <a:ea typeface="+mn-ea"/>
                          <a:cs typeface="Calibri" panose="020F0502020204030204" pitchFamily="34" charset="0"/>
                        </a:rPr>
                        <a:t>doi</a:t>
                      </a:r>
                      <a:r>
                        <a:rPr lang="en-US" sz="1300" b="0" i="0" kern="1200" dirty="0">
                          <a:solidFill>
                            <a:schemeClr val="tx1"/>
                          </a:solidFill>
                          <a:effectLst/>
                          <a:latin typeface="Calibri" panose="020F0502020204030204" pitchFamily="34" charset="0"/>
                          <a:ea typeface="+mn-ea"/>
                          <a:cs typeface="Calibri" panose="020F0502020204030204" pitchFamily="34" charset="0"/>
                        </a:rPr>
                        <a:t>: </a:t>
                      </a:r>
                      <a:r>
                        <a:rPr lang="en-US" sz="1300" b="0" i="0" u="sng" kern="1200" dirty="0">
                          <a:solidFill>
                            <a:schemeClr val="tx1"/>
                          </a:solidFill>
                          <a:effectLst/>
                          <a:latin typeface="Calibri" panose="020F0502020204030204" pitchFamily="34" charset="0"/>
                          <a:ea typeface="+mn-ea"/>
                          <a:cs typeface="Calibri" panose="020F0502020204030204" pitchFamily="34" charset="0"/>
                          <a:hlinkClick r:id="rId6"/>
                        </a:rPr>
                        <a:t>10.4103/1817-1737.128851</a:t>
                      </a:r>
                      <a:endParaRPr lang="en-US" sz="1300" dirty="0">
                        <a:latin typeface="Calibri" panose="020F0502020204030204" pitchFamily="34" charset="0"/>
                        <a:cs typeface="Calibri" panose="020F0502020204030204" pitchFamily="34" charset="0"/>
                      </a:endParaRPr>
                    </a:p>
                  </a:txBody>
                  <a:tcPr/>
                </a:tc>
                <a:tc>
                  <a:txBody>
                    <a:bodyPr/>
                    <a:lstStyle/>
                    <a:p>
                      <a:r>
                        <a:rPr lang="en-US" sz="1300" dirty="0">
                          <a:latin typeface="Calibri" panose="020F0502020204030204" pitchFamily="34" charset="0"/>
                          <a:cs typeface="Calibri" panose="020F0502020204030204" pitchFamily="34" charset="0"/>
                        </a:rPr>
                        <a:t>Hospitalized adults with PaCO2 over 45, no acidosis, and breathing room air</a:t>
                      </a:r>
                    </a:p>
                  </a:txBody>
                  <a:tcPr/>
                </a:tc>
                <a:tc>
                  <a:txBody>
                    <a:bodyPr/>
                    <a:lstStyle/>
                    <a:p>
                      <a:r>
                        <a:rPr lang="en-US" sz="1300" dirty="0">
                          <a:latin typeface="Calibri" panose="020F0502020204030204" pitchFamily="34" charset="0"/>
                          <a:cs typeface="Calibri" panose="020F0502020204030204" pitchFamily="34" charset="0"/>
                        </a:rPr>
                        <a:t>What comorbidities occur with inpatient, compensated hypoventilation</a:t>
                      </a:r>
                    </a:p>
                  </a:txBody>
                  <a:tcPr/>
                </a:tc>
                <a:extLst>
                  <a:ext uri="{0D108BD9-81ED-4DB2-BD59-A6C34878D82A}">
                    <a16:rowId xmlns:a16="http://schemas.microsoft.com/office/drawing/2014/main" val="1303790391"/>
                  </a:ext>
                </a:extLst>
              </a:tr>
              <a:tr h="684135">
                <a:tc>
                  <a:txBody>
                    <a:bodyPr/>
                    <a:lstStyle/>
                    <a:p>
                      <a:r>
                        <a:rPr lang="en-US" sz="1300" dirty="0" err="1">
                          <a:latin typeface="Calibri" panose="020F0502020204030204" pitchFamily="34" charset="0"/>
                          <a:cs typeface="Calibri" panose="020F0502020204030204" pitchFamily="34" charset="0"/>
                        </a:rPr>
                        <a:t>Marik</a:t>
                      </a:r>
                      <a:r>
                        <a:rPr lang="en-US" sz="1300" dirty="0">
                          <a:latin typeface="Calibri" panose="020F0502020204030204" pitchFamily="34" charset="0"/>
                          <a:cs typeface="Calibri" panose="020F0502020204030204" pitchFamily="34" charset="0"/>
                        </a:rPr>
                        <a:t> 2016. USA (Virginia)</a:t>
                      </a:r>
                    </a:p>
                    <a:p>
                      <a:r>
                        <a:rPr lang="en-US" sz="1300" dirty="0">
                          <a:latin typeface="Calibri" panose="020F0502020204030204" pitchFamily="34" charset="0"/>
                          <a:cs typeface="Calibri" panose="020F0502020204030204" pitchFamily="34" charset="0"/>
                        </a:rPr>
                        <a:t>DOI: 10.1002/osp4.27</a:t>
                      </a:r>
                    </a:p>
                  </a:txBody>
                  <a:tcPr/>
                </a:tc>
                <a:tc>
                  <a:txBody>
                    <a:bodyPr/>
                    <a:lstStyle/>
                    <a:p>
                      <a:r>
                        <a:rPr lang="en-US" sz="1300" dirty="0">
                          <a:latin typeface="Calibri" panose="020F0502020204030204" pitchFamily="34" charset="0"/>
                          <a:cs typeface="Calibri" panose="020F0502020204030204" pitchFamily="34" charset="0"/>
                        </a:rPr>
                        <a:t>(</a:t>
                      </a:r>
                      <a:r>
                        <a:rPr lang="en-US" sz="1300" dirty="0" err="1">
                          <a:latin typeface="Calibri" panose="020F0502020204030204" pitchFamily="34" charset="0"/>
                          <a:cs typeface="Calibri" panose="020F0502020204030204" pitchFamily="34" charset="0"/>
                        </a:rPr>
                        <a:t>i</a:t>
                      </a:r>
                      <a:r>
                        <a:rPr lang="en-US" sz="1300" dirty="0">
                          <a:latin typeface="Calibri" panose="020F0502020204030204" pitchFamily="34" charset="0"/>
                          <a:cs typeface="Calibri" panose="020F0502020204030204" pitchFamily="34" charset="0"/>
                        </a:rPr>
                        <a:t>) age 18-90 (ii) a BMI ≥ 40 kg m−2; (iii) a daytime PaCO2 &gt; 45 mmHg and (iv) an admission HCO3 &gt; 28 </a:t>
                      </a:r>
                      <a:r>
                        <a:rPr lang="en-US" sz="1300" dirty="0" err="1">
                          <a:latin typeface="Calibri" panose="020F0502020204030204" pitchFamily="34" charset="0"/>
                          <a:cs typeface="Calibri" panose="020F0502020204030204" pitchFamily="34" charset="0"/>
                        </a:rPr>
                        <a:t>mEq</a:t>
                      </a:r>
                      <a:r>
                        <a:rPr lang="en-US" sz="1300" dirty="0">
                          <a:latin typeface="Calibri" panose="020F0502020204030204" pitchFamily="34" charset="0"/>
                          <a:cs typeface="Calibri" panose="020F0502020204030204" pitchFamily="34" charset="0"/>
                        </a:rPr>
                        <a:t> L−1. </a:t>
                      </a:r>
                      <a:r>
                        <a:rPr lang="en-US" sz="1300" dirty="0" err="1">
                          <a:latin typeface="Calibri" panose="020F0502020204030204" pitchFamily="34" charset="0"/>
                          <a:cs typeface="Calibri" panose="020F0502020204030204" pitchFamily="34" charset="0"/>
                        </a:rPr>
                        <a:t>Exluded</a:t>
                      </a:r>
                      <a:r>
                        <a:rPr lang="en-US" sz="1300" dirty="0">
                          <a:latin typeface="Calibri" panose="020F0502020204030204" pitchFamily="34" charset="0"/>
                          <a:cs typeface="Calibri" panose="020F0502020204030204" pitchFamily="34" charset="0"/>
                        </a:rPr>
                        <a:t>: (</a:t>
                      </a:r>
                      <a:r>
                        <a:rPr lang="en-US" sz="1300" dirty="0" err="1">
                          <a:latin typeface="Calibri" panose="020F0502020204030204" pitchFamily="34" charset="0"/>
                          <a:cs typeface="Calibri" panose="020F0502020204030204" pitchFamily="34" charset="0"/>
                        </a:rPr>
                        <a:t>i</a:t>
                      </a:r>
                      <a:r>
                        <a:rPr lang="en-US" sz="1300" dirty="0">
                          <a:latin typeface="Calibri" panose="020F0502020204030204" pitchFamily="34" charset="0"/>
                          <a:cs typeface="Calibri" panose="020F0502020204030204" pitchFamily="34" charset="0"/>
                        </a:rPr>
                        <a:t>) intrinsic lung disease, (ii) thoracic MSK/NMD (iii) 20+ pack year smoking, COPD</a:t>
                      </a:r>
                    </a:p>
                  </a:txBody>
                  <a:tcPr/>
                </a:tc>
                <a:tc>
                  <a:txBody>
                    <a:bodyPr/>
                    <a:lstStyle/>
                    <a:p>
                      <a:r>
                        <a:rPr lang="en-US" sz="1300" dirty="0">
                          <a:latin typeface="Calibri" panose="020F0502020204030204" pitchFamily="34" charset="0"/>
                          <a:cs typeface="Calibri" panose="020F0502020204030204" pitchFamily="34" charset="0"/>
                        </a:rPr>
                        <a:t>What is the prevalence of undiagnosed Obesity Hypoventilation among hospitalized adults?</a:t>
                      </a:r>
                    </a:p>
                  </a:txBody>
                  <a:tcPr/>
                </a:tc>
                <a:extLst>
                  <a:ext uri="{0D108BD9-81ED-4DB2-BD59-A6C34878D82A}">
                    <a16:rowId xmlns:a16="http://schemas.microsoft.com/office/drawing/2014/main" val="4178913958"/>
                  </a:ext>
                </a:extLst>
              </a:tr>
              <a:tr h="515964">
                <a:tc>
                  <a:txBody>
                    <a:bodyPr/>
                    <a:lstStyle/>
                    <a:p>
                      <a:r>
                        <a:rPr lang="en-US" sz="1300" dirty="0">
                          <a:latin typeface="Calibri" panose="020F0502020204030204" pitchFamily="34" charset="0"/>
                          <a:cs typeface="Calibri" panose="020F0502020204030204" pitchFamily="34" charset="0"/>
                        </a:rPr>
                        <a:t>Chung et al, AUS, 2021 DOI: https://</a:t>
                      </a:r>
                      <a:r>
                        <a:rPr lang="en-US" sz="1300" dirty="0" err="1">
                          <a:latin typeface="Calibri" panose="020F0502020204030204" pitchFamily="34" charset="0"/>
                          <a:cs typeface="Calibri" panose="020F0502020204030204" pitchFamily="34" charset="0"/>
                        </a:rPr>
                        <a:t>doi.org</a:t>
                      </a:r>
                      <a:r>
                        <a:rPr lang="en-US" sz="1300" dirty="0">
                          <a:latin typeface="Calibri" panose="020F0502020204030204" pitchFamily="34" charset="0"/>
                          <a:cs typeface="Calibri" panose="020F0502020204030204" pitchFamily="34" charset="0"/>
                        </a:rPr>
                        <a:t>/10.1164/rccm.202108-1912LE  </a:t>
                      </a:r>
                    </a:p>
                  </a:txBody>
                  <a:tcPr/>
                </a:tc>
                <a:tc>
                  <a:txBody>
                    <a:bodyPr/>
                    <a:lstStyle/>
                    <a:p>
                      <a:r>
                        <a:rPr lang="en-US" sz="1300" b="1" dirty="0">
                          <a:latin typeface="Calibri" panose="020F0502020204030204" pitchFamily="34" charset="0"/>
                          <a:cs typeface="Calibri" panose="020F0502020204030204" pitchFamily="34" charset="0"/>
                        </a:rPr>
                        <a:t>Identified by initial ABG PaCO2 over 45, excluded iatrogenic causes/sedation.</a:t>
                      </a:r>
                    </a:p>
                  </a:txBody>
                  <a:tcPr/>
                </a:tc>
                <a:tc>
                  <a:txBody>
                    <a:bodyPr/>
                    <a:lstStyle/>
                    <a:p>
                      <a:r>
                        <a:rPr lang="en-US" sz="1300" dirty="0">
                          <a:latin typeface="Calibri" panose="020F0502020204030204" pitchFamily="34" charset="0"/>
                          <a:cs typeface="Calibri" panose="020F0502020204030204" pitchFamily="34" charset="0"/>
                        </a:rPr>
                        <a:t>What is the population prevalence of hypercapnia from any cause</a:t>
                      </a:r>
                    </a:p>
                  </a:txBody>
                  <a:tcPr/>
                </a:tc>
                <a:extLst>
                  <a:ext uri="{0D108BD9-81ED-4DB2-BD59-A6C34878D82A}">
                    <a16:rowId xmlns:a16="http://schemas.microsoft.com/office/drawing/2014/main" val="208552858"/>
                  </a:ext>
                </a:extLst>
              </a:tr>
              <a:tr h="515964">
                <a:tc>
                  <a:txBody>
                    <a:bodyPr/>
                    <a:lstStyle/>
                    <a:p>
                      <a:r>
                        <a:rPr lang="en-US" sz="1300" dirty="0" err="1">
                          <a:latin typeface="Calibri" panose="020F0502020204030204" pitchFamily="34" charset="0"/>
                          <a:cs typeface="Calibri" panose="020F0502020204030204" pitchFamily="34" charset="0"/>
                        </a:rPr>
                        <a:t>Vonderbank</a:t>
                      </a:r>
                      <a:r>
                        <a:rPr lang="en-US" sz="1300" dirty="0">
                          <a:latin typeface="Calibri" panose="020F0502020204030204" pitchFamily="34" charset="0"/>
                          <a:cs typeface="Calibri" panose="020F0502020204030204" pitchFamily="34" charset="0"/>
                        </a:rPr>
                        <a:t> et al 2020 – Germany</a:t>
                      </a:r>
                    </a:p>
                    <a:p>
                      <a:r>
                        <a:rPr lang="en-US" sz="1300" dirty="0">
                          <a:latin typeface="Calibri" panose="020F0502020204030204" pitchFamily="34" charset="0"/>
                          <a:cs typeface="Calibri" panose="020F0502020204030204" pitchFamily="34" charset="0"/>
                          <a:hlinkClick r:id="rId7"/>
                        </a:rPr>
                        <a:t>https://doi.org/10.2147%2FOAEM.S242075</a:t>
                      </a:r>
                      <a:r>
                        <a:rPr lang="en-US" sz="1300" dirty="0">
                          <a:latin typeface="Calibri" panose="020F0502020204030204" pitchFamily="34" charset="0"/>
                          <a:cs typeface="Calibri" panose="020F0502020204030204" pitchFamily="34" charset="0"/>
                        </a:rPr>
                        <a:t> </a:t>
                      </a:r>
                    </a:p>
                  </a:txBody>
                  <a:tcPr/>
                </a:tc>
                <a:tc>
                  <a:txBody>
                    <a:bodyPr/>
                    <a:lstStyle/>
                    <a:p>
                      <a:r>
                        <a:rPr lang="en-US" sz="1300" dirty="0">
                          <a:latin typeface="Calibri" panose="020F0502020204030204" pitchFamily="34" charset="0"/>
                          <a:cs typeface="Calibri" panose="020F0502020204030204" pitchFamily="34" charset="0"/>
                        </a:rPr>
                        <a:t>All patients with dyspnea or </a:t>
                      </a:r>
                      <a:r>
                        <a:rPr lang="en-US" sz="1300" dirty="0" err="1">
                          <a:latin typeface="Calibri" panose="020F0502020204030204" pitchFamily="34" charset="0"/>
                          <a:cs typeface="Calibri" panose="020F0502020204030204" pitchFamily="34" charset="0"/>
                        </a:rPr>
                        <a:t>pulm</a:t>
                      </a:r>
                      <a:r>
                        <a:rPr lang="en-US" sz="1300" dirty="0">
                          <a:latin typeface="Calibri" panose="020F0502020204030204" pitchFamily="34" charset="0"/>
                          <a:cs typeface="Calibri" panose="020F0502020204030204" pitchFamily="34" charset="0"/>
                        </a:rPr>
                        <a:t> disease admitted to hospital received capillary blood gas (some screening with VBG). Hypercapnia = PaCO2 45 mmHg. </a:t>
                      </a:r>
                    </a:p>
                  </a:txBody>
                  <a:tcPr/>
                </a:tc>
                <a:tc>
                  <a:txBody>
                    <a:bodyPr/>
                    <a:lstStyle/>
                    <a:p>
                      <a:r>
                        <a:rPr lang="en-US" sz="1300" dirty="0">
                          <a:latin typeface="Calibri" panose="020F0502020204030204" pitchFamily="34" charset="0"/>
                          <a:cs typeface="Calibri" panose="020F0502020204030204" pitchFamily="34" charset="0"/>
                        </a:rPr>
                        <a:t>Is hypercapnia predictive of mortality at a specialty hospital?</a:t>
                      </a:r>
                    </a:p>
                  </a:txBody>
                  <a:tcPr/>
                </a:tc>
                <a:extLst>
                  <a:ext uri="{0D108BD9-81ED-4DB2-BD59-A6C34878D82A}">
                    <a16:rowId xmlns:a16="http://schemas.microsoft.com/office/drawing/2014/main" val="1198427156"/>
                  </a:ext>
                </a:extLst>
              </a:tr>
            </a:tbl>
          </a:graphicData>
        </a:graphic>
      </p:graphicFrame>
    </p:spTree>
    <p:extLst>
      <p:ext uri="{BB962C8B-B14F-4D97-AF65-F5344CB8AC3E}">
        <p14:creationId xmlns:p14="http://schemas.microsoft.com/office/powerpoint/2010/main" val="22538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97EE-3DF7-30B1-FA46-7DB81CA5FA0B}"/>
              </a:ext>
            </a:extLst>
          </p:cNvPr>
          <p:cNvSpPr>
            <a:spLocks noGrp="1"/>
          </p:cNvSpPr>
          <p:nvPr>
            <p:ph type="title"/>
          </p:nvPr>
        </p:nvSpPr>
        <p:spPr/>
        <p:txBody>
          <a:bodyPr/>
          <a:lstStyle/>
          <a:p>
            <a:r>
              <a:rPr lang="en-US" dirty="0"/>
              <a:t>Gap</a:t>
            </a:r>
          </a:p>
        </p:txBody>
      </p:sp>
      <p:sp>
        <p:nvSpPr>
          <p:cNvPr id="3" name="Content Placeholder 2">
            <a:extLst>
              <a:ext uri="{FF2B5EF4-FFF2-40B4-BE49-F238E27FC236}">
                <a16:creationId xmlns:a16="http://schemas.microsoft.com/office/drawing/2014/main" id="{E7167808-2BA4-377F-A2EC-B03297ACCABF}"/>
              </a:ext>
            </a:extLst>
          </p:cNvPr>
          <p:cNvSpPr>
            <a:spLocks noGrp="1"/>
          </p:cNvSpPr>
          <p:nvPr>
            <p:ph idx="1"/>
          </p:nvPr>
        </p:nvSpPr>
        <p:spPr/>
        <p:txBody>
          <a:bodyPr>
            <a:normAutofit/>
          </a:bodyPr>
          <a:lstStyle/>
          <a:p>
            <a:r>
              <a:rPr lang="en-US" sz="2400" dirty="0">
                <a:latin typeface="Calibri" panose="020F0502020204030204" pitchFamily="34" charset="0"/>
                <a:ea typeface="Times New Roman" panose="02020603050405020304" pitchFamily="18" charset="0"/>
                <a:cs typeface="Calibri" panose="020F0502020204030204" pitchFamily="34" charset="0"/>
              </a:rPr>
              <a:t>Clinical impression suggests that patients admitted with hypercapnia are a clinically heterogenous group, but few multi-center descriptions exist. </a:t>
            </a:r>
          </a:p>
          <a:p>
            <a:pPr lvl="1"/>
            <a:r>
              <a:rPr lang="en-US" sz="2000" dirty="0">
                <a:latin typeface="Calibri" panose="020F0502020204030204" pitchFamily="34" charset="0"/>
                <a:ea typeface="Times New Roman" panose="02020603050405020304" pitchFamily="18" charset="0"/>
                <a:cs typeface="Calibri" panose="020F0502020204030204" pitchFamily="34" charset="0"/>
              </a:rPr>
              <a:t>It is not clear if physiologically important subgroups (e.g. high-drive to breathe vs low; ventilatory failure vs hypercapnic respiratory success) can be discriminated on the basis of data elements in the EHR </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A variety of methods have been used in prior studies, generally using blood gas-based assessments, diagnostic-codes, procedure codes for ventilation, or some combination of these. </a:t>
            </a:r>
          </a:p>
          <a:p>
            <a:pPr lvl="1"/>
            <a:r>
              <a:rPr lang="en-US" sz="2000" dirty="0">
                <a:effectLst/>
                <a:latin typeface="Calibri" panose="020F0502020204030204" pitchFamily="34" charset="0"/>
                <a:ea typeface="Times New Roman" panose="02020603050405020304" pitchFamily="18" charset="0"/>
                <a:cs typeface="Calibri" panose="020F0502020204030204" pitchFamily="34" charset="0"/>
              </a:rPr>
              <a:t>However, it is not clear if the methods that have used these criteria select similar groups of patients, or if they select representative patients.</a:t>
            </a:r>
            <a:r>
              <a:rPr lang="en-US" sz="2000" dirty="0">
                <a:effectLst/>
                <a:latin typeface="Calibri" panose="020F0502020204030204" pitchFamily="34" charset="0"/>
                <a:cs typeface="Calibri" panose="020F0502020204030204" pitchFamily="34" charset="0"/>
              </a:rPr>
              <a:t> </a:t>
            </a:r>
          </a:p>
          <a:p>
            <a:pPr lvl="2"/>
            <a:r>
              <a:rPr lang="en-US" sz="1600" dirty="0">
                <a:latin typeface="Calibri" panose="020F0502020204030204" pitchFamily="34" charset="0"/>
                <a:cs typeface="Calibri" panose="020F0502020204030204" pitchFamily="34" charset="0"/>
              </a:rPr>
              <a:t>This is a problem for interpreting the meaning of findings</a:t>
            </a:r>
          </a:p>
          <a:p>
            <a:endParaRPr lang="en-US" dirty="0"/>
          </a:p>
          <a:p>
            <a:pPr marL="0" indent="0">
              <a:buNone/>
            </a:pPr>
            <a:endParaRPr lang="en-US" dirty="0"/>
          </a:p>
        </p:txBody>
      </p:sp>
    </p:spTree>
    <p:extLst>
      <p:ext uri="{BB962C8B-B14F-4D97-AF65-F5344CB8AC3E}">
        <p14:creationId xmlns:p14="http://schemas.microsoft.com/office/powerpoint/2010/main" val="37465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C92B-8F75-ECE1-678D-F6E3989ABF77}"/>
              </a:ext>
            </a:extLst>
          </p:cNvPr>
          <p:cNvSpPr>
            <a:spLocks noGrp="1"/>
          </p:cNvSpPr>
          <p:nvPr>
            <p:ph type="title"/>
          </p:nvPr>
        </p:nvSpPr>
        <p:spPr/>
        <p:txBody>
          <a:bodyPr/>
          <a:lstStyle/>
          <a:p>
            <a:r>
              <a:rPr lang="en-US" dirty="0"/>
              <a:t>Populations that may benefit from aggressive OSA case finding?</a:t>
            </a:r>
          </a:p>
        </p:txBody>
      </p:sp>
      <p:sp>
        <p:nvSpPr>
          <p:cNvPr id="3" name="Content Placeholder 2">
            <a:extLst>
              <a:ext uri="{FF2B5EF4-FFF2-40B4-BE49-F238E27FC236}">
                <a16:creationId xmlns:a16="http://schemas.microsoft.com/office/drawing/2014/main" id="{B59BA2C4-B585-24BD-4712-214B0A05D3EE}"/>
              </a:ext>
            </a:extLst>
          </p:cNvPr>
          <p:cNvSpPr>
            <a:spLocks noGrp="1"/>
          </p:cNvSpPr>
          <p:nvPr>
            <p:ph idx="1"/>
          </p:nvPr>
        </p:nvSpPr>
        <p:spPr/>
        <p:txBody>
          <a:bodyPr>
            <a:normAutofit lnSpcReduction="10000"/>
          </a:bodyPr>
          <a:lstStyle/>
          <a:p>
            <a:r>
              <a:rPr lang="en-US" dirty="0"/>
              <a:t>Cardiovascular disease prevention: patient selection and/or effect size? </a:t>
            </a:r>
          </a:p>
          <a:p>
            <a:r>
              <a:rPr lang="en-US" dirty="0"/>
              <a:t>Cognitive outcomes? Cancer outcomes? Developing</a:t>
            </a:r>
          </a:p>
          <a:p>
            <a:r>
              <a:rPr lang="en-US" b="1" dirty="0"/>
              <a:t>Ventilatory Failure: very high rate of unrecognized disease; very high risk of readmission; preliminary data of effectiveness in some subgroups</a:t>
            </a:r>
          </a:p>
          <a:p>
            <a:pPr lvl="1"/>
            <a:r>
              <a:rPr lang="en-US" dirty="0"/>
              <a:t>Data  (Overlap) [ ] find Paper</a:t>
            </a:r>
          </a:p>
          <a:p>
            <a:endParaRPr lang="en-US" dirty="0"/>
          </a:p>
          <a:p>
            <a:r>
              <a:rPr lang="en-US" dirty="0"/>
              <a:t>Need: characterize comorbidity profiles, what physiologic endotypes are present, and which features predict risk or treatment response.</a:t>
            </a:r>
          </a:p>
        </p:txBody>
      </p:sp>
    </p:spTree>
    <p:extLst>
      <p:ext uri="{BB962C8B-B14F-4D97-AF65-F5344CB8AC3E}">
        <p14:creationId xmlns:p14="http://schemas.microsoft.com/office/powerpoint/2010/main" val="29633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9EAA211-CC34-1940-AB8D-046BA03D7938}"/>
              </a:ext>
            </a:extLst>
          </p:cNvPr>
          <p:cNvGrpSpPr/>
          <p:nvPr/>
        </p:nvGrpSpPr>
        <p:grpSpPr>
          <a:xfrm>
            <a:off x="1856232" y="4731496"/>
            <a:ext cx="9861294" cy="1998487"/>
            <a:chOff x="685800" y="4859512"/>
            <a:chExt cx="9861294" cy="1998487"/>
          </a:xfrm>
        </p:grpSpPr>
        <p:cxnSp>
          <p:nvCxnSpPr>
            <p:cNvPr id="20" name="Straight Arrow Connector 19">
              <a:extLst>
                <a:ext uri="{FF2B5EF4-FFF2-40B4-BE49-F238E27FC236}">
                  <a16:creationId xmlns:a16="http://schemas.microsoft.com/office/drawing/2014/main" id="{071825AD-5AB5-C54C-B4B5-115991490831}"/>
                </a:ext>
              </a:extLst>
            </p:cNvPr>
            <p:cNvCxnSpPr>
              <a:cxnSpLocks/>
            </p:cNvCxnSpPr>
            <p:nvPr/>
          </p:nvCxnSpPr>
          <p:spPr>
            <a:xfrm flipV="1">
              <a:off x="697992" y="5384531"/>
              <a:ext cx="2286000" cy="2181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FCBC8D-9281-BB44-8A2A-5028D4F3093B}"/>
                </a:ext>
              </a:extLst>
            </p:cNvPr>
            <p:cNvCxnSpPr>
              <a:cxnSpLocks/>
            </p:cNvCxnSpPr>
            <p:nvPr/>
          </p:nvCxnSpPr>
          <p:spPr>
            <a:xfrm flipV="1">
              <a:off x="685800" y="5774675"/>
              <a:ext cx="2286000" cy="21812"/>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8E9CFF9-9ECF-A245-8C52-161B17CCACE7}"/>
                </a:ext>
              </a:extLst>
            </p:cNvPr>
            <p:cNvCxnSpPr>
              <a:cxnSpLocks/>
            </p:cNvCxnSpPr>
            <p:nvPr/>
          </p:nvCxnSpPr>
          <p:spPr>
            <a:xfrm flipV="1">
              <a:off x="710184" y="6183107"/>
              <a:ext cx="2286000" cy="21812"/>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65171CE-0B4A-D34E-BB66-2C4340646038}"/>
                </a:ext>
              </a:extLst>
            </p:cNvPr>
            <p:cNvCxnSpPr>
              <a:cxnSpLocks/>
            </p:cNvCxnSpPr>
            <p:nvPr/>
          </p:nvCxnSpPr>
          <p:spPr>
            <a:xfrm flipV="1">
              <a:off x="734568" y="6609827"/>
              <a:ext cx="2286000" cy="21812"/>
            </a:xfrm>
            <a:prstGeom prst="straightConnector1">
              <a:avLst/>
            </a:prstGeom>
            <a:ln w="9525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690863C2-918A-8D4B-BB80-EDB2AA5B9E8A}"/>
                </a:ext>
              </a:extLst>
            </p:cNvPr>
            <p:cNvSpPr/>
            <p:nvPr/>
          </p:nvSpPr>
          <p:spPr>
            <a:xfrm>
              <a:off x="3028188" y="4859512"/>
              <a:ext cx="7518906" cy="1998487"/>
            </a:xfrm>
            <a:prstGeom prst="roundRect">
              <a:avLst/>
            </a:prstGeom>
            <a:solidFill>
              <a:schemeClr val="bg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endParaRPr>
            </a:p>
            <a:p>
              <a:pPr>
                <a:lnSpc>
                  <a:spcPct val="150000"/>
                </a:lnSpc>
              </a:pPr>
              <a:r>
                <a:rPr lang="en-US" dirty="0">
                  <a:solidFill>
                    <a:schemeClr val="tx1"/>
                  </a:solidFill>
                </a:rPr>
                <a:t>Acute Hypercapnic Respiratory Failure</a:t>
              </a:r>
            </a:p>
            <a:p>
              <a:pPr>
                <a:lnSpc>
                  <a:spcPct val="150000"/>
                </a:lnSpc>
              </a:pPr>
              <a:r>
                <a:rPr lang="en-US" dirty="0">
                  <a:solidFill>
                    <a:schemeClr val="tx1"/>
                  </a:solidFill>
                </a:rPr>
                <a:t>Recurrent Hypercapnic Respiratory Failure</a:t>
              </a:r>
            </a:p>
            <a:p>
              <a:pPr>
                <a:lnSpc>
                  <a:spcPct val="150000"/>
                </a:lnSpc>
              </a:pPr>
              <a:r>
                <a:rPr lang="en-US" dirty="0">
                  <a:solidFill>
                    <a:schemeClr val="tx1"/>
                  </a:solidFill>
                </a:rPr>
                <a:t>Chronic Hypercapnia</a:t>
              </a:r>
            </a:p>
            <a:p>
              <a:pPr>
                <a:lnSpc>
                  <a:spcPct val="150000"/>
                </a:lnSpc>
              </a:pPr>
              <a:r>
                <a:rPr lang="en-US" dirty="0">
                  <a:solidFill>
                    <a:schemeClr val="tx1"/>
                  </a:solidFill>
                </a:rPr>
                <a:t>Acute on Chronic Hypercapnic Respiratory Failure</a:t>
              </a:r>
            </a:p>
            <a:p>
              <a:pPr algn="ctr"/>
              <a:endParaRPr lang="en-US" dirty="0">
                <a:solidFill>
                  <a:schemeClr val="tx1"/>
                </a:solidFill>
              </a:endParaRPr>
            </a:p>
          </p:txBody>
        </p:sp>
      </p:grpSp>
      <p:sp>
        <p:nvSpPr>
          <p:cNvPr id="2" name="Title 1">
            <a:extLst>
              <a:ext uri="{FF2B5EF4-FFF2-40B4-BE49-F238E27FC236}">
                <a16:creationId xmlns:a16="http://schemas.microsoft.com/office/drawing/2014/main" id="{77E0AC4D-4F3E-884A-8C30-4D5C6B13738E}"/>
              </a:ext>
            </a:extLst>
          </p:cNvPr>
          <p:cNvSpPr>
            <a:spLocks noGrp="1"/>
          </p:cNvSpPr>
          <p:nvPr>
            <p:ph type="title"/>
          </p:nvPr>
        </p:nvSpPr>
        <p:spPr/>
        <p:txBody>
          <a:bodyPr/>
          <a:lstStyle/>
          <a:p>
            <a:r>
              <a:rPr lang="en-US" dirty="0"/>
              <a:t>Hypercapnia Trajectories</a:t>
            </a:r>
          </a:p>
        </p:txBody>
      </p:sp>
      <p:grpSp>
        <p:nvGrpSpPr>
          <p:cNvPr id="51" name="Group 50">
            <a:extLst>
              <a:ext uri="{FF2B5EF4-FFF2-40B4-BE49-F238E27FC236}">
                <a16:creationId xmlns:a16="http://schemas.microsoft.com/office/drawing/2014/main" id="{7B5AA781-E700-E446-9E5C-E6E6035F0BEF}"/>
              </a:ext>
            </a:extLst>
          </p:cNvPr>
          <p:cNvGrpSpPr/>
          <p:nvPr/>
        </p:nvGrpSpPr>
        <p:grpSpPr>
          <a:xfrm>
            <a:off x="719328" y="1968352"/>
            <a:ext cx="10998198" cy="2698949"/>
            <a:chOff x="472440" y="1888766"/>
            <a:chExt cx="10998198" cy="2698949"/>
          </a:xfrm>
        </p:grpSpPr>
        <p:grpSp>
          <p:nvGrpSpPr>
            <p:cNvPr id="49" name="Group 48">
              <a:extLst>
                <a:ext uri="{FF2B5EF4-FFF2-40B4-BE49-F238E27FC236}">
                  <a16:creationId xmlns:a16="http://schemas.microsoft.com/office/drawing/2014/main" id="{5A06DEA9-B729-C34F-8183-84FE58D2353B}"/>
                </a:ext>
              </a:extLst>
            </p:cNvPr>
            <p:cNvGrpSpPr/>
            <p:nvPr/>
          </p:nvGrpSpPr>
          <p:grpSpPr>
            <a:xfrm>
              <a:off x="697992" y="1888766"/>
              <a:ext cx="10772646" cy="2514546"/>
              <a:chOff x="697992" y="2291102"/>
              <a:chExt cx="10772646" cy="2514546"/>
            </a:xfrm>
          </p:grpSpPr>
          <p:sp>
            <p:nvSpPr>
              <p:cNvPr id="7" name="Rounded Rectangle 6">
                <a:extLst>
                  <a:ext uri="{FF2B5EF4-FFF2-40B4-BE49-F238E27FC236}">
                    <a16:creationId xmlns:a16="http://schemas.microsoft.com/office/drawing/2014/main" id="{EB0450CA-A779-6B41-94BB-2F96B8A437CD}"/>
                  </a:ext>
                </a:extLst>
              </p:cNvPr>
              <p:cNvSpPr/>
              <p:nvPr/>
            </p:nvSpPr>
            <p:spPr>
              <a:xfrm>
                <a:off x="5236464" y="4082320"/>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a:t>
                </a:r>
              </a:p>
            </p:txBody>
          </p:sp>
          <p:sp>
            <p:nvSpPr>
              <p:cNvPr id="9" name="Rounded Rectangle 8">
                <a:extLst>
                  <a:ext uri="{FF2B5EF4-FFF2-40B4-BE49-F238E27FC236}">
                    <a16:creationId xmlns:a16="http://schemas.microsoft.com/office/drawing/2014/main" id="{B80CA9B4-D5E7-6F44-908E-FE470540A4E6}"/>
                  </a:ext>
                </a:extLst>
              </p:cNvPr>
              <p:cNvSpPr/>
              <p:nvPr/>
            </p:nvSpPr>
            <p:spPr>
              <a:xfrm>
                <a:off x="5187696" y="2313528"/>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Normalization of Hypercapnia</a:t>
                </a:r>
              </a:p>
            </p:txBody>
          </p:sp>
          <p:sp>
            <p:nvSpPr>
              <p:cNvPr id="11" name="Rounded Rectangle 10">
                <a:extLst>
                  <a:ext uri="{FF2B5EF4-FFF2-40B4-BE49-F238E27FC236}">
                    <a16:creationId xmlns:a16="http://schemas.microsoft.com/office/drawing/2014/main" id="{E662725A-9D62-7043-9E34-4901DA75834E}"/>
                  </a:ext>
                </a:extLst>
              </p:cNvPr>
              <p:cNvSpPr/>
              <p:nvPr/>
            </p:nvSpPr>
            <p:spPr>
              <a:xfrm>
                <a:off x="9396984" y="2291102"/>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13" name="Rounded Rectangle 12">
                <a:extLst>
                  <a:ext uri="{FF2B5EF4-FFF2-40B4-BE49-F238E27FC236}">
                    <a16:creationId xmlns:a16="http://schemas.microsoft.com/office/drawing/2014/main" id="{94064BEB-8346-1548-AB1E-04C0C6DD97D3}"/>
                  </a:ext>
                </a:extLst>
              </p:cNvPr>
              <p:cNvSpPr/>
              <p:nvPr/>
            </p:nvSpPr>
            <p:spPr>
              <a:xfrm>
                <a:off x="942238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18" name="Straight Arrow Connector 17">
                <a:extLst>
                  <a:ext uri="{FF2B5EF4-FFF2-40B4-BE49-F238E27FC236}">
                    <a16:creationId xmlns:a16="http://schemas.microsoft.com/office/drawing/2014/main" id="{5C605E16-9DCF-5249-BF06-AA95403271FD}"/>
                  </a:ext>
                </a:extLst>
              </p:cNvPr>
              <p:cNvCxnSpPr>
                <a:cxnSpLocks/>
              </p:cNvCxnSpPr>
              <p:nvPr/>
            </p:nvCxnSpPr>
            <p:spPr>
              <a:xfrm flipV="1">
                <a:off x="2779776" y="2686099"/>
                <a:ext cx="2417064" cy="1738193"/>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01D1C-A7D1-8D4D-A418-40FC9B774AAA}"/>
                  </a:ext>
                </a:extLst>
              </p:cNvPr>
              <p:cNvCxnSpPr>
                <a:cxnSpLocks/>
              </p:cNvCxnSpPr>
              <p:nvPr/>
            </p:nvCxnSpPr>
            <p:spPr>
              <a:xfrm>
                <a:off x="2746248" y="4527373"/>
                <a:ext cx="2490216" cy="47199"/>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4477A7-EF86-CD41-907B-B0F8259C1E00}"/>
                  </a:ext>
                </a:extLst>
              </p:cNvPr>
              <p:cNvCxnSpPr>
                <a:cxnSpLocks/>
                <a:endCxn id="11" idx="1"/>
              </p:cNvCxnSpPr>
              <p:nvPr/>
            </p:nvCxnSpPr>
            <p:spPr>
              <a:xfrm>
                <a:off x="7540752" y="2620830"/>
                <a:ext cx="1856232" cy="31936"/>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AD6A7D0-8870-304E-8D48-2B9AA2E461EA}"/>
                  </a:ext>
                </a:extLst>
              </p:cNvPr>
              <p:cNvCxnSpPr>
                <a:cxnSpLocks/>
              </p:cNvCxnSpPr>
              <p:nvPr/>
            </p:nvCxnSpPr>
            <p:spPr>
              <a:xfrm flipV="1">
                <a:off x="2779776" y="2447496"/>
                <a:ext cx="2423160" cy="1693257"/>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E27F44E9-D07F-4D4A-B223-8F65D961E620}"/>
                  </a:ext>
                </a:extLst>
              </p:cNvPr>
              <p:cNvSpPr/>
              <p:nvPr/>
            </p:nvSpPr>
            <p:spPr>
              <a:xfrm>
                <a:off x="69799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33" name="Straight Arrow Connector 32">
                <a:extLst>
                  <a:ext uri="{FF2B5EF4-FFF2-40B4-BE49-F238E27FC236}">
                    <a16:creationId xmlns:a16="http://schemas.microsoft.com/office/drawing/2014/main" id="{197FE275-E890-B94B-88E3-FE278957491B}"/>
                  </a:ext>
                </a:extLst>
              </p:cNvPr>
              <p:cNvCxnSpPr>
                <a:cxnSpLocks/>
              </p:cNvCxnSpPr>
              <p:nvPr/>
            </p:nvCxnSpPr>
            <p:spPr>
              <a:xfrm>
                <a:off x="7540752" y="2887075"/>
                <a:ext cx="1905000" cy="1438899"/>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E94544-0D3E-2E4E-8664-6DDBFAF54EC3}"/>
                  </a:ext>
                </a:extLst>
              </p:cNvPr>
              <p:cNvCxnSpPr>
                <a:cxnSpLocks/>
              </p:cNvCxnSpPr>
              <p:nvPr/>
            </p:nvCxnSpPr>
            <p:spPr>
              <a:xfrm>
                <a:off x="7589520" y="4574572"/>
                <a:ext cx="1807464" cy="0"/>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Frame 49">
              <a:extLst>
                <a:ext uri="{FF2B5EF4-FFF2-40B4-BE49-F238E27FC236}">
                  <a16:creationId xmlns:a16="http://schemas.microsoft.com/office/drawing/2014/main" id="{BD7B17B3-D634-784A-8F6E-0DD505FEC376}"/>
                </a:ext>
              </a:extLst>
            </p:cNvPr>
            <p:cNvSpPr/>
            <p:nvPr/>
          </p:nvSpPr>
          <p:spPr>
            <a:xfrm>
              <a:off x="472440" y="3460076"/>
              <a:ext cx="2453641" cy="1127639"/>
            </a:xfrm>
            <a:prstGeom prst="frame">
              <a:avLst>
                <a:gd name="adj1" fmla="val 8895"/>
              </a:avLst>
            </a:prstGeom>
            <a:solidFill>
              <a:schemeClr val="tx1">
                <a:alpha val="52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8" name="Straight Arrow Connector 27">
            <a:extLst>
              <a:ext uri="{FF2B5EF4-FFF2-40B4-BE49-F238E27FC236}">
                <a16:creationId xmlns:a16="http://schemas.microsoft.com/office/drawing/2014/main" id="{0247B747-C4C8-390C-F396-152CEF514566}"/>
              </a:ext>
            </a:extLst>
          </p:cNvPr>
          <p:cNvCxnSpPr>
            <a:cxnSpLocks/>
          </p:cNvCxnSpPr>
          <p:nvPr/>
        </p:nvCxnSpPr>
        <p:spPr>
          <a:xfrm>
            <a:off x="499872" y="2029003"/>
            <a:ext cx="0" cy="2199219"/>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D996A8C-268D-E18E-DEDE-8AE283F12503}"/>
              </a:ext>
            </a:extLst>
          </p:cNvPr>
          <p:cNvSpPr txBox="1"/>
          <p:nvPr/>
        </p:nvSpPr>
        <p:spPr>
          <a:xfrm>
            <a:off x="-70104" y="1409418"/>
            <a:ext cx="1139952" cy="646331"/>
          </a:xfrm>
          <a:prstGeom prst="rect">
            <a:avLst/>
          </a:prstGeom>
          <a:noFill/>
        </p:spPr>
        <p:txBody>
          <a:bodyPr wrap="square">
            <a:spAutoFit/>
          </a:bodyPr>
          <a:lstStyle/>
          <a:p>
            <a:pPr algn="ctr"/>
            <a:r>
              <a:rPr lang="en-US" dirty="0">
                <a:solidFill>
                  <a:schemeClr val="tx1"/>
                </a:solidFill>
              </a:rPr>
              <a:t>Increasing CO2</a:t>
            </a:r>
            <a:endParaRPr lang="en-US" dirty="0"/>
          </a:p>
        </p:txBody>
      </p:sp>
      <p:sp>
        <p:nvSpPr>
          <p:cNvPr id="34" name="TextBox 33">
            <a:extLst>
              <a:ext uri="{FF2B5EF4-FFF2-40B4-BE49-F238E27FC236}">
                <a16:creationId xmlns:a16="http://schemas.microsoft.com/office/drawing/2014/main" id="{54EF4526-73B6-5FD1-A0E1-834A6A0F0999}"/>
              </a:ext>
            </a:extLst>
          </p:cNvPr>
          <p:cNvSpPr txBox="1"/>
          <p:nvPr/>
        </p:nvSpPr>
        <p:spPr>
          <a:xfrm>
            <a:off x="1409500" y="1373889"/>
            <a:ext cx="1483052" cy="369332"/>
          </a:xfrm>
          <a:prstGeom prst="rect">
            <a:avLst/>
          </a:prstGeom>
          <a:noFill/>
        </p:spPr>
        <p:txBody>
          <a:bodyPr wrap="square">
            <a:spAutoFit/>
          </a:bodyPr>
          <a:lstStyle/>
          <a:p>
            <a:pPr algn="ctr"/>
            <a:r>
              <a:rPr lang="en-US" dirty="0"/>
              <a:t>Assessment 1</a:t>
            </a:r>
          </a:p>
        </p:txBody>
      </p:sp>
      <p:sp>
        <p:nvSpPr>
          <p:cNvPr id="36" name="TextBox 35">
            <a:extLst>
              <a:ext uri="{FF2B5EF4-FFF2-40B4-BE49-F238E27FC236}">
                <a16:creationId xmlns:a16="http://schemas.microsoft.com/office/drawing/2014/main" id="{3B9DF77F-CC54-6E8E-3601-445A3127E69E}"/>
              </a:ext>
            </a:extLst>
          </p:cNvPr>
          <p:cNvSpPr txBox="1"/>
          <p:nvPr/>
        </p:nvSpPr>
        <p:spPr>
          <a:xfrm>
            <a:off x="5811674" y="1255550"/>
            <a:ext cx="1375510" cy="646331"/>
          </a:xfrm>
          <a:prstGeom prst="rect">
            <a:avLst/>
          </a:prstGeom>
          <a:noFill/>
        </p:spPr>
        <p:txBody>
          <a:bodyPr wrap="square">
            <a:spAutoFit/>
          </a:bodyPr>
          <a:lstStyle/>
          <a:p>
            <a:pPr algn="ctr"/>
            <a:r>
              <a:rPr lang="en-US" dirty="0"/>
              <a:t>Assessment</a:t>
            </a:r>
          </a:p>
          <a:p>
            <a:pPr algn="ctr"/>
            <a:r>
              <a:rPr lang="en-US" dirty="0"/>
              <a:t>2</a:t>
            </a:r>
          </a:p>
        </p:txBody>
      </p:sp>
      <p:sp>
        <p:nvSpPr>
          <p:cNvPr id="37" name="TextBox 36">
            <a:extLst>
              <a:ext uri="{FF2B5EF4-FFF2-40B4-BE49-F238E27FC236}">
                <a16:creationId xmlns:a16="http://schemas.microsoft.com/office/drawing/2014/main" id="{B0557956-EFC5-99D9-C66A-C75100E1D92C}"/>
              </a:ext>
            </a:extLst>
          </p:cNvPr>
          <p:cNvSpPr txBox="1"/>
          <p:nvPr/>
        </p:nvSpPr>
        <p:spPr>
          <a:xfrm>
            <a:off x="10098024" y="1209123"/>
            <a:ext cx="1375510" cy="646331"/>
          </a:xfrm>
          <a:prstGeom prst="rect">
            <a:avLst/>
          </a:prstGeom>
          <a:noFill/>
        </p:spPr>
        <p:txBody>
          <a:bodyPr wrap="square">
            <a:spAutoFit/>
          </a:bodyPr>
          <a:lstStyle/>
          <a:p>
            <a:pPr algn="ctr"/>
            <a:r>
              <a:rPr lang="en-US" dirty="0">
                <a:solidFill>
                  <a:schemeClr val="tx1"/>
                </a:solidFill>
              </a:rPr>
              <a:t>Assessment 3</a:t>
            </a:r>
            <a:endParaRPr lang="en-US" dirty="0"/>
          </a:p>
        </p:txBody>
      </p:sp>
      <p:sp>
        <p:nvSpPr>
          <p:cNvPr id="52" name="Rounded Rectangle 51">
            <a:extLst>
              <a:ext uri="{FF2B5EF4-FFF2-40B4-BE49-F238E27FC236}">
                <a16:creationId xmlns:a16="http://schemas.microsoft.com/office/drawing/2014/main" id="{572F1130-D5A1-1469-DDB6-FB99B2429B34}"/>
              </a:ext>
            </a:extLst>
          </p:cNvPr>
          <p:cNvSpPr/>
          <p:nvPr/>
        </p:nvSpPr>
        <p:spPr>
          <a:xfrm>
            <a:off x="884064" y="1978485"/>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54" name="TextBox 53">
            <a:extLst>
              <a:ext uri="{FF2B5EF4-FFF2-40B4-BE49-F238E27FC236}">
                <a16:creationId xmlns:a16="http://schemas.microsoft.com/office/drawing/2014/main" id="{F22B6983-6506-8F69-E7D5-3E92C4C4284E}"/>
              </a:ext>
            </a:extLst>
          </p:cNvPr>
          <p:cNvSpPr txBox="1"/>
          <p:nvPr/>
        </p:nvSpPr>
        <p:spPr>
          <a:xfrm>
            <a:off x="-281938" y="5325128"/>
            <a:ext cx="2453635" cy="338554"/>
          </a:xfrm>
          <a:prstGeom prst="rect">
            <a:avLst/>
          </a:prstGeom>
          <a:noFill/>
        </p:spPr>
        <p:txBody>
          <a:bodyPr wrap="square">
            <a:spAutoFit/>
          </a:bodyPr>
          <a:lstStyle/>
          <a:p>
            <a:pPr algn="ctr"/>
            <a:r>
              <a:rPr lang="en-US" sz="1600" dirty="0"/>
              <a:t>Common: COPD</a:t>
            </a:r>
          </a:p>
        </p:txBody>
      </p:sp>
      <p:sp>
        <p:nvSpPr>
          <p:cNvPr id="55" name="TextBox 54">
            <a:extLst>
              <a:ext uri="{FF2B5EF4-FFF2-40B4-BE49-F238E27FC236}">
                <a16:creationId xmlns:a16="http://schemas.microsoft.com/office/drawing/2014/main" id="{B0862F4F-90DB-EB5B-1FA2-2094FF030F1F}"/>
              </a:ext>
            </a:extLst>
          </p:cNvPr>
          <p:cNvSpPr txBox="1"/>
          <p:nvPr/>
        </p:nvSpPr>
        <p:spPr>
          <a:xfrm>
            <a:off x="842" y="6297145"/>
            <a:ext cx="1855389" cy="338554"/>
          </a:xfrm>
          <a:prstGeom prst="rect">
            <a:avLst/>
          </a:prstGeom>
          <a:noFill/>
        </p:spPr>
        <p:txBody>
          <a:bodyPr wrap="square">
            <a:spAutoFit/>
          </a:bodyPr>
          <a:lstStyle/>
          <a:p>
            <a:pPr algn="ctr"/>
            <a:r>
              <a:rPr lang="en-US" sz="1600" dirty="0"/>
              <a:t>Common: OHS</a:t>
            </a:r>
          </a:p>
        </p:txBody>
      </p:sp>
      <p:cxnSp>
        <p:nvCxnSpPr>
          <p:cNvPr id="56" name="Straight Arrow Connector 55">
            <a:extLst>
              <a:ext uri="{FF2B5EF4-FFF2-40B4-BE49-F238E27FC236}">
                <a16:creationId xmlns:a16="http://schemas.microsoft.com/office/drawing/2014/main" id="{129B3ED2-2CF4-192A-E0C6-4822E8C7CFD4}"/>
              </a:ext>
            </a:extLst>
          </p:cNvPr>
          <p:cNvCxnSpPr>
            <a:cxnSpLocks/>
          </p:cNvCxnSpPr>
          <p:nvPr/>
        </p:nvCxnSpPr>
        <p:spPr>
          <a:xfrm>
            <a:off x="7836408" y="4251822"/>
            <a:ext cx="1832862" cy="666167"/>
          </a:xfrm>
          <a:prstGeom prst="straightConnector1">
            <a:avLst/>
          </a:prstGeom>
          <a:ln w="9525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4347698-13BB-CB2B-8929-418FC62151AF}"/>
              </a:ext>
            </a:extLst>
          </p:cNvPr>
          <p:cNvSpPr txBox="1"/>
          <p:nvPr/>
        </p:nvSpPr>
        <p:spPr>
          <a:xfrm>
            <a:off x="4836601" y="2876063"/>
            <a:ext cx="4118264" cy="830997"/>
          </a:xfrm>
          <a:prstGeom prst="rect">
            <a:avLst/>
          </a:prstGeom>
          <a:noFill/>
        </p:spPr>
        <p:txBody>
          <a:bodyPr wrap="square" rtlCol="0">
            <a:spAutoFit/>
          </a:bodyPr>
          <a:lstStyle/>
          <a:p>
            <a:r>
              <a:rPr lang="en-US" sz="1600" dirty="0"/>
              <a:t>PaCO2 at discharge (not HCO3), Severity classification are associated with persistence (DOI: 10.1159/000524845)</a:t>
            </a:r>
          </a:p>
        </p:txBody>
      </p:sp>
      <p:sp>
        <p:nvSpPr>
          <p:cNvPr id="4" name="TextBox 3">
            <a:extLst>
              <a:ext uri="{FF2B5EF4-FFF2-40B4-BE49-F238E27FC236}">
                <a16:creationId xmlns:a16="http://schemas.microsoft.com/office/drawing/2014/main" id="{FE1A1514-C5B8-FCA0-B1EA-CE9B0DADDF64}"/>
              </a:ext>
            </a:extLst>
          </p:cNvPr>
          <p:cNvSpPr txBox="1"/>
          <p:nvPr/>
        </p:nvSpPr>
        <p:spPr>
          <a:xfrm>
            <a:off x="9200021" y="2786775"/>
            <a:ext cx="2796907" cy="830997"/>
          </a:xfrm>
          <a:prstGeom prst="rect">
            <a:avLst/>
          </a:prstGeom>
          <a:noFill/>
        </p:spPr>
        <p:txBody>
          <a:bodyPr wrap="square" rtlCol="0">
            <a:spAutoFit/>
          </a:bodyPr>
          <a:lstStyle/>
          <a:p>
            <a:r>
              <a:rPr lang="en-US" sz="1600" dirty="0"/>
              <a:t>High PaCO2 and Prior Acute NIV predict recurrence (DOI: 10.1111/resp.12652)</a:t>
            </a:r>
          </a:p>
        </p:txBody>
      </p:sp>
    </p:spTree>
    <p:extLst>
      <p:ext uri="{BB962C8B-B14F-4D97-AF65-F5344CB8AC3E}">
        <p14:creationId xmlns:p14="http://schemas.microsoft.com/office/powerpoint/2010/main" val="214993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A8502-C5BE-A13B-33AD-6F0D77423965}"/>
              </a:ext>
            </a:extLst>
          </p:cNvPr>
          <p:cNvSpPr>
            <a:spLocks noGrp="1"/>
          </p:cNvSpPr>
          <p:nvPr>
            <p:ph idx="1"/>
          </p:nvPr>
        </p:nvSpPr>
        <p:spPr>
          <a:xfrm>
            <a:off x="609600" y="2297112"/>
            <a:ext cx="7556500" cy="4351338"/>
          </a:xfrm>
        </p:spPr>
        <p:txBody>
          <a:bodyPr/>
          <a:lstStyle/>
          <a:p>
            <a:r>
              <a:rPr lang="en-US" dirty="0"/>
              <a:t>No RCTs have addressed this question</a:t>
            </a:r>
          </a:p>
          <a:p>
            <a:r>
              <a:rPr lang="en-US" dirty="0"/>
              <a:t>10 observational studies (3 studies of hospitalized cohorts, 6 with hospitalized subgroups); serious risk of bias. </a:t>
            </a:r>
          </a:p>
          <a:p>
            <a:r>
              <a:rPr lang="en-US" dirty="0"/>
              <a:t>“After adjusting for age, sex, and baseline Pa</a:t>
            </a:r>
            <a:r>
              <a:rPr lang="en-US" baseline="-25000" dirty="0"/>
              <a:t>CO2</a:t>
            </a:r>
            <a:r>
              <a:rPr lang="en-US" dirty="0"/>
              <a:t>, the odds ratios (ORs) for [90-day] mortality were significantly lower in the group discharged on PAP (adjusted OR, 0.16; 95% CI, 0.08–0.33)”</a:t>
            </a:r>
          </a:p>
        </p:txBody>
      </p:sp>
      <p:pic>
        <p:nvPicPr>
          <p:cNvPr id="4" name="Picture 3">
            <a:extLst>
              <a:ext uri="{FF2B5EF4-FFF2-40B4-BE49-F238E27FC236}">
                <a16:creationId xmlns:a16="http://schemas.microsoft.com/office/drawing/2014/main" id="{F5873DD5-2C54-B6DF-8A27-D22B53B7B08B}"/>
              </a:ext>
            </a:extLst>
          </p:cNvPr>
          <p:cNvPicPr>
            <a:picLocks noChangeAspect="1"/>
          </p:cNvPicPr>
          <p:nvPr/>
        </p:nvPicPr>
        <p:blipFill>
          <a:blip r:embed="rId2"/>
          <a:stretch>
            <a:fillRect/>
          </a:stretch>
        </p:blipFill>
        <p:spPr>
          <a:xfrm>
            <a:off x="8385003" y="148431"/>
            <a:ext cx="3289300" cy="2171700"/>
          </a:xfrm>
          <a:prstGeom prst="rect">
            <a:avLst/>
          </a:prstGeom>
        </p:spPr>
      </p:pic>
      <p:pic>
        <p:nvPicPr>
          <p:cNvPr id="7" name="Picture 6">
            <a:extLst>
              <a:ext uri="{FF2B5EF4-FFF2-40B4-BE49-F238E27FC236}">
                <a16:creationId xmlns:a16="http://schemas.microsoft.com/office/drawing/2014/main" id="{0D50155C-0C84-750B-1BE1-CFA6CF5085EE}"/>
              </a:ext>
            </a:extLst>
          </p:cNvPr>
          <p:cNvPicPr>
            <a:picLocks noChangeAspect="1"/>
          </p:cNvPicPr>
          <p:nvPr/>
        </p:nvPicPr>
        <p:blipFill>
          <a:blip r:embed="rId3"/>
          <a:stretch>
            <a:fillRect/>
          </a:stretch>
        </p:blipFill>
        <p:spPr>
          <a:xfrm>
            <a:off x="752475" y="209550"/>
            <a:ext cx="7772400" cy="1905296"/>
          </a:xfrm>
          <a:prstGeom prst="rect">
            <a:avLst/>
          </a:prstGeom>
        </p:spPr>
      </p:pic>
      <p:pic>
        <p:nvPicPr>
          <p:cNvPr id="2050" name="Picture 2" descr="Figure">
            <a:extLst>
              <a:ext uri="{FF2B5EF4-FFF2-40B4-BE49-F238E27FC236}">
                <a16:creationId xmlns:a16="http://schemas.microsoft.com/office/drawing/2014/main" id="{FF9F9FC0-36ED-1E7F-0745-4C0B10EDAA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6272" y="2470150"/>
            <a:ext cx="3508031"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B0DB-B413-0511-6DB6-D0C92C33E620}"/>
              </a:ext>
            </a:extLst>
          </p:cNvPr>
          <p:cNvSpPr>
            <a:spLocks noGrp="1"/>
          </p:cNvSpPr>
          <p:nvPr>
            <p:ph type="title"/>
          </p:nvPr>
        </p:nvSpPr>
        <p:spPr>
          <a:xfrm>
            <a:off x="368300" y="365125"/>
            <a:ext cx="3543300" cy="1325563"/>
          </a:xfrm>
        </p:spPr>
        <p:txBody>
          <a:bodyPr>
            <a:normAutofit/>
          </a:bodyPr>
          <a:lstStyle/>
          <a:p>
            <a:r>
              <a:rPr lang="en-US" dirty="0"/>
              <a:t>Post-AECOPD trials</a:t>
            </a:r>
          </a:p>
        </p:txBody>
      </p:sp>
      <p:sp>
        <p:nvSpPr>
          <p:cNvPr id="3" name="Content Placeholder 2">
            <a:extLst>
              <a:ext uri="{FF2B5EF4-FFF2-40B4-BE49-F238E27FC236}">
                <a16:creationId xmlns:a16="http://schemas.microsoft.com/office/drawing/2014/main" id="{D16B3706-36DA-5BB1-2AA0-A5F4470AC233}"/>
              </a:ext>
            </a:extLst>
          </p:cNvPr>
          <p:cNvSpPr>
            <a:spLocks noGrp="1"/>
          </p:cNvSpPr>
          <p:nvPr>
            <p:ph idx="1"/>
          </p:nvPr>
        </p:nvSpPr>
        <p:spPr>
          <a:xfrm>
            <a:off x="557072" y="1827213"/>
            <a:ext cx="2885207" cy="4351338"/>
          </a:xfrm>
        </p:spPr>
        <p:txBody>
          <a:bodyPr/>
          <a:lstStyle/>
          <a:p>
            <a:r>
              <a:rPr lang="en-US" dirty="0"/>
              <a:t>Mode: BPAPS/T</a:t>
            </a:r>
          </a:p>
          <a:p>
            <a:r>
              <a:rPr lang="en-US" dirty="0"/>
              <a:t>Driving pressure</a:t>
            </a:r>
          </a:p>
          <a:p>
            <a:r>
              <a:rPr lang="en-US" dirty="0"/>
              <a:t>Timing of start after acute exacerbation</a:t>
            </a:r>
          </a:p>
          <a:p>
            <a:pPr lvl="1"/>
            <a:r>
              <a:rPr lang="en-US" dirty="0"/>
              <a:t>RESCUE vs HOT-HMV</a:t>
            </a:r>
          </a:p>
        </p:txBody>
      </p:sp>
      <p:pic>
        <p:nvPicPr>
          <p:cNvPr id="6" name="Picture 5" descr="Table&#10;&#10;Description automatically generated">
            <a:extLst>
              <a:ext uri="{FF2B5EF4-FFF2-40B4-BE49-F238E27FC236}">
                <a16:creationId xmlns:a16="http://schemas.microsoft.com/office/drawing/2014/main" id="{B9826452-C30A-5C2F-BE16-951B6404B5E8}"/>
              </a:ext>
            </a:extLst>
          </p:cNvPr>
          <p:cNvPicPr>
            <a:picLocks noChangeAspect="1"/>
          </p:cNvPicPr>
          <p:nvPr/>
        </p:nvPicPr>
        <p:blipFill>
          <a:blip r:embed="rId3"/>
          <a:stretch>
            <a:fillRect/>
          </a:stretch>
        </p:blipFill>
        <p:spPr>
          <a:xfrm>
            <a:off x="3810000" y="184828"/>
            <a:ext cx="8496300" cy="6673172"/>
          </a:xfrm>
          <a:prstGeom prst="rect">
            <a:avLst/>
          </a:prstGeom>
        </p:spPr>
      </p:pic>
      <p:sp>
        <p:nvSpPr>
          <p:cNvPr id="7" name="Frame 6">
            <a:extLst>
              <a:ext uri="{FF2B5EF4-FFF2-40B4-BE49-F238E27FC236}">
                <a16:creationId xmlns:a16="http://schemas.microsoft.com/office/drawing/2014/main" id="{0E9B5B4F-E4BB-CAEA-175A-CCB5E5D3539C}"/>
              </a:ext>
            </a:extLst>
          </p:cNvPr>
          <p:cNvSpPr/>
          <p:nvPr/>
        </p:nvSpPr>
        <p:spPr>
          <a:xfrm>
            <a:off x="7940964" y="1278894"/>
            <a:ext cx="910936" cy="4347206"/>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1C5C1DDB-36BF-8347-7800-52CE2CE9CEE6}"/>
              </a:ext>
            </a:extLst>
          </p:cNvPr>
          <p:cNvSpPr/>
          <p:nvPr/>
        </p:nvSpPr>
        <p:spPr>
          <a:xfrm>
            <a:off x="4889500" y="3120394"/>
            <a:ext cx="1206500" cy="816606"/>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1438E745-2833-3D58-30E5-E2D9C72E990B}"/>
              </a:ext>
            </a:extLst>
          </p:cNvPr>
          <p:cNvSpPr/>
          <p:nvPr/>
        </p:nvSpPr>
        <p:spPr>
          <a:xfrm>
            <a:off x="4928178" y="4995547"/>
            <a:ext cx="1167822" cy="630553"/>
          </a:xfrm>
          <a:prstGeom prst="frame">
            <a:avLst>
              <a:gd name="adj1" fmla="val 3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061D2102-0B69-5B5D-B50A-0057429CAC3E}"/>
              </a:ext>
            </a:extLst>
          </p:cNvPr>
          <p:cNvSpPr txBox="1"/>
          <p:nvPr/>
        </p:nvSpPr>
        <p:spPr>
          <a:xfrm>
            <a:off x="4033982" y="1827213"/>
            <a:ext cx="1892300" cy="276999"/>
          </a:xfrm>
          <a:prstGeom prst="rect">
            <a:avLst/>
          </a:prstGeom>
          <a:noFill/>
        </p:spPr>
        <p:txBody>
          <a:bodyPr wrap="square" rtlCol="0">
            <a:spAutoFit/>
          </a:bodyPr>
          <a:lstStyle/>
          <a:p>
            <a:r>
              <a:rPr lang="en-US" sz="1200" dirty="0"/>
              <a:t>(Not Post Exacerbation)</a:t>
            </a:r>
          </a:p>
        </p:txBody>
      </p:sp>
      <p:sp>
        <p:nvSpPr>
          <p:cNvPr id="11" name="TextBox 10">
            <a:extLst>
              <a:ext uri="{FF2B5EF4-FFF2-40B4-BE49-F238E27FC236}">
                <a16:creationId xmlns:a16="http://schemas.microsoft.com/office/drawing/2014/main" id="{4A4570D3-C1F0-3868-2213-36794AFC979C}"/>
              </a:ext>
            </a:extLst>
          </p:cNvPr>
          <p:cNvSpPr txBox="1"/>
          <p:nvPr/>
        </p:nvSpPr>
        <p:spPr>
          <a:xfrm>
            <a:off x="6182592" y="2890391"/>
            <a:ext cx="1503218" cy="830997"/>
          </a:xfrm>
          <a:prstGeom prst="rect">
            <a:avLst/>
          </a:prstGeom>
          <a:noFill/>
        </p:spPr>
        <p:txBody>
          <a:bodyPr wrap="square" rtlCol="0">
            <a:spAutoFit/>
          </a:bodyPr>
          <a:lstStyle/>
          <a:p>
            <a:r>
              <a:rPr lang="en-US" sz="1600" dirty="0"/>
              <a:t>Many in control resolved hypercapnia</a:t>
            </a:r>
          </a:p>
        </p:txBody>
      </p:sp>
      <p:sp>
        <p:nvSpPr>
          <p:cNvPr id="13" name="TextBox 12">
            <a:extLst>
              <a:ext uri="{FF2B5EF4-FFF2-40B4-BE49-F238E27FC236}">
                <a16:creationId xmlns:a16="http://schemas.microsoft.com/office/drawing/2014/main" id="{504F3BA4-3A7C-F6FD-808D-0DF960778460}"/>
              </a:ext>
            </a:extLst>
          </p:cNvPr>
          <p:cNvSpPr txBox="1"/>
          <p:nvPr/>
        </p:nvSpPr>
        <p:spPr>
          <a:xfrm>
            <a:off x="6266873" y="5041325"/>
            <a:ext cx="1503218" cy="584775"/>
          </a:xfrm>
          <a:prstGeom prst="rect">
            <a:avLst/>
          </a:prstGeom>
          <a:noFill/>
        </p:spPr>
        <p:txBody>
          <a:bodyPr wrap="square" rtlCol="0">
            <a:spAutoFit/>
          </a:bodyPr>
          <a:lstStyle/>
          <a:p>
            <a:r>
              <a:rPr lang="en-US" sz="1600" dirty="0"/>
              <a:t>21% excluded at 2-4 weeks.</a:t>
            </a:r>
          </a:p>
        </p:txBody>
      </p:sp>
    </p:spTree>
    <p:extLst>
      <p:ext uri="{BB962C8B-B14F-4D97-AF65-F5344CB8AC3E}">
        <p14:creationId xmlns:p14="http://schemas.microsoft.com/office/powerpoint/2010/main" val="155691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08C0-7974-6C48-AE1A-672C208CB6A0}"/>
              </a:ext>
            </a:extLst>
          </p:cNvPr>
          <p:cNvSpPr>
            <a:spLocks noGrp="1"/>
          </p:cNvSpPr>
          <p:nvPr>
            <p:ph type="title"/>
          </p:nvPr>
        </p:nvSpPr>
        <p:spPr/>
        <p:txBody>
          <a:bodyPr/>
          <a:lstStyle/>
          <a:p>
            <a:r>
              <a:rPr lang="en-US" dirty="0"/>
              <a:t>Timing of NIV: COPD vs OHS</a:t>
            </a:r>
          </a:p>
        </p:txBody>
      </p:sp>
      <p:sp>
        <p:nvSpPr>
          <p:cNvPr id="3" name="Content Placeholder 2">
            <a:extLst>
              <a:ext uri="{FF2B5EF4-FFF2-40B4-BE49-F238E27FC236}">
                <a16:creationId xmlns:a16="http://schemas.microsoft.com/office/drawing/2014/main" id="{C80679B8-5E6B-C04F-AE99-DE57A858BC80}"/>
              </a:ext>
            </a:extLst>
          </p:cNvPr>
          <p:cNvSpPr>
            <a:spLocks noGrp="1"/>
          </p:cNvSpPr>
          <p:nvPr>
            <p:ph idx="1"/>
          </p:nvPr>
        </p:nvSpPr>
        <p:spPr/>
        <p:txBody>
          <a:bodyPr>
            <a:normAutofit fontScale="92500" lnSpcReduction="10000"/>
          </a:bodyPr>
          <a:lstStyle/>
          <a:p>
            <a:r>
              <a:rPr lang="en-US" dirty="0"/>
              <a:t>“Guidelines for chronic hypercapnic COPD recommend a 2- to 4-week recovery period following hospitalization for COPD exacerbation before assessing for noninvasive ventilation to confirm that chronic hypercapnia is persistent (</a:t>
            </a:r>
            <a:r>
              <a:rPr lang="en-US" dirty="0" err="1"/>
              <a:t>eg</a:t>
            </a:r>
            <a:r>
              <a:rPr lang="en-US" dirty="0"/>
              <a:t>, PaCO</a:t>
            </a:r>
            <a:r>
              <a:rPr lang="en-US" baseline="-25000" dirty="0"/>
              <a:t>2</a:t>
            </a:r>
            <a:r>
              <a:rPr lang="en-US" dirty="0"/>
              <a:t> ≥ 52 mm Hg)”</a:t>
            </a:r>
          </a:p>
          <a:p>
            <a:pPr lvl="1"/>
            <a:r>
              <a:rPr lang="en-US" dirty="0"/>
              <a:t>This recommendation is derived from the fact that 21% of patients with COPD recruited for the Home Oxygen Therapy-Home Mechanical Ventilation (HOT-HMV) trial were excluded because the hypercapnia on discharge resolved after 2 to 4 weeks.</a:t>
            </a:r>
          </a:p>
          <a:p>
            <a:r>
              <a:rPr lang="en-US" dirty="0"/>
              <a:t>Conversely, the guidelines for OHS suggest hospitalized patients with OHS be continued on PAP therapy following hospital discharge until they undergo polysomnography, ideally within the first 3 months of discharge.</a:t>
            </a:r>
            <a:r>
              <a:rPr lang="en-US" b="1" baseline="30000" dirty="0">
                <a:hlinkClick r:id="rId3"/>
              </a:rPr>
              <a:t>6</a:t>
            </a:r>
            <a:r>
              <a:rPr lang="en-US" dirty="0"/>
              <a:t> </a:t>
            </a:r>
          </a:p>
          <a:p>
            <a:pPr lvl="1"/>
            <a:r>
              <a:rPr lang="en-US" dirty="0"/>
              <a:t>This recommendation is driven by a mortality difference at 3 months </a:t>
            </a:r>
            <a:r>
              <a:rPr lang="en-US" dirty="0" err="1"/>
              <a:t>postdischarge</a:t>
            </a:r>
            <a:r>
              <a:rPr lang="en-US" dirty="0"/>
              <a:t> between patients with OHS discharged without PAP (16.8%) and with PAP (2.3%).</a:t>
            </a:r>
            <a:r>
              <a:rPr lang="en-US" b="1" baseline="30000" dirty="0">
                <a:hlinkClick r:id="rId4"/>
              </a:rPr>
              <a:t>14</a:t>
            </a:r>
            <a:endParaRPr lang="en-US" dirty="0"/>
          </a:p>
        </p:txBody>
      </p:sp>
    </p:spTree>
    <p:extLst>
      <p:ext uri="{BB962C8B-B14F-4D97-AF65-F5344CB8AC3E}">
        <p14:creationId xmlns:p14="http://schemas.microsoft.com/office/powerpoint/2010/main" val="396292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30291-DAC6-6345-AC83-7ABC64160449}"/>
              </a:ext>
            </a:extLst>
          </p:cNvPr>
          <p:cNvPicPr>
            <a:picLocks noChangeAspect="1"/>
          </p:cNvPicPr>
          <p:nvPr/>
        </p:nvPicPr>
        <p:blipFill>
          <a:blip r:embed="rId3"/>
          <a:stretch>
            <a:fillRect/>
          </a:stretch>
        </p:blipFill>
        <p:spPr>
          <a:xfrm>
            <a:off x="0" y="0"/>
            <a:ext cx="8826500" cy="3213100"/>
          </a:xfrm>
          <a:prstGeom prst="rect">
            <a:avLst/>
          </a:prstGeom>
        </p:spPr>
      </p:pic>
      <p:pic>
        <p:nvPicPr>
          <p:cNvPr id="5" name="Picture 4">
            <a:extLst>
              <a:ext uri="{FF2B5EF4-FFF2-40B4-BE49-F238E27FC236}">
                <a16:creationId xmlns:a16="http://schemas.microsoft.com/office/drawing/2014/main" id="{D41F0755-B7C6-3E45-9837-FD81ECB0E1DF}"/>
              </a:ext>
            </a:extLst>
          </p:cNvPr>
          <p:cNvPicPr>
            <a:picLocks noChangeAspect="1"/>
          </p:cNvPicPr>
          <p:nvPr/>
        </p:nvPicPr>
        <p:blipFill>
          <a:blip r:embed="rId4"/>
          <a:stretch>
            <a:fillRect/>
          </a:stretch>
        </p:blipFill>
        <p:spPr>
          <a:xfrm>
            <a:off x="6096000" y="2188517"/>
            <a:ext cx="6096000" cy="4529035"/>
          </a:xfrm>
          <a:prstGeom prst="rect">
            <a:avLst/>
          </a:prstGeom>
        </p:spPr>
      </p:pic>
      <p:pic>
        <p:nvPicPr>
          <p:cNvPr id="6" name="Picture 5">
            <a:extLst>
              <a:ext uri="{FF2B5EF4-FFF2-40B4-BE49-F238E27FC236}">
                <a16:creationId xmlns:a16="http://schemas.microsoft.com/office/drawing/2014/main" id="{83231AB1-5020-2741-AAE1-E465B20E2584}"/>
              </a:ext>
            </a:extLst>
          </p:cNvPr>
          <p:cNvPicPr>
            <a:picLocks noChangeAspect="1"/>
          </p:cNvPicPr>
          <p:nvPr/>
        </p:nvPicPr>
        <p:blipFill>
          <a:blip r:embed="rId5"/>
          <a:stretch>
            <a:fillRect/>
          </a:stretch>
        </p:blipFill>
        <p:spPr>
          <a:xfrm>
            <a:off x="341780" y="3280177"/>
            <a:ext cx="5412441" cy="3437375"/>
          </a:xfrm>
          <a:prstGeom prst="rect">
            <a:avLst/>
          </a:prstGeom>
        </p:spPr>
      </p:pic>
      <p:sp>
        <p:nvSpPr>
          <p:cNvPr id="7" name="Frame 6">
            <a:extLst>
              <a:ext uri="{FF2B5EF4-FFF2-40B4-BE49-F238E27FC236}">
                <a16:creationId xmlns:a16="http://schemas.microsoft.com/office/drawing/2014/main" id="{2A7812F4-C450-0158-7255-D4B525C1CF3E}"/>
              </a:ext>
            </a:extLst>
          </p:cNvPr>
          <p:cNvSpPr/>
          <p:nvPr/>
        </p:nvSpPr>
        <p:spPr>
          <a:xfrm>
            <a:off x="432920" y="4095193"/>
            <a:ext cx="5142380" cy="502207"/>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a:extLst>
              <a:ext uri="{FF2B5EF4-FFF2-40B4-BE49-F238E27FC236}">
                <a16:creationId xmlns:a16="http://schemas.microsoft.com/office/drawing/2014/main" id="{B22DA07C-D35F-9C0A-4398-32CC0095D266}"/>
              </a:ext>
            </a:extLst>
          </p:cNvPr>
          <p:cNvSpPr/>
          <p:nvPr/>
        </p:nvSpPr>
        <p:spPr>
          <a:xfrm>
            <a:off x="7221160" y="1540745"/>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sp>
        <p:nvSpPr>
          <p:cNvPr id="3" name="TextBox 2">
            <a:extLst>
              <a:ext uri="{FF2B5EF4-FFF2-40B4-BE49-F238E27FC236}">
                <a16:creationId xmlns:a16="http://schemas.microsoft.com/office/drawing/2014/main" id="{A4E5A00D-DD2F-6D3B-6825-D7723E4176E6}"/>
              </a:ext>
            </a:extLst>
          </p:cNvPr>
          <p:cNvSpPr txBox="1"/>
          <p:nvPr/>
        </p:nvSpPr>
        <p:spPr>
          <a:xfrm>
            <a:off x="5817721" y="5918200"/>
            <a:ext cx="1739900" cy="369332"/>
          </a:xfrm>
          <a:prstGeom prst="rect">
            <a:avLst/>
          </a:prstGeom>
          <a:noFill/>
        </p:spPr>
        <p:txBody>
          <a:bodyPr wrap="square" rtlCol="0">
            <a:spAutoFit/>
          </a:bodyPr>
          <a:lstStyle/>
          <a:p>
            <a:r>
              <a:rPr lang="en-US" dirty="0"/>
              <a:t>Collider bias</a:t>
            </a:r>
          </a:p>
        </p:txBody>
      </p:sp>
      <p:cxnSp>
        <p:nvCxnSpPr>
          <p:cNvPr id="9" name="Straight Arrow Connector 8">
            <a:extLst>
              <a:ext uri="{FF2B5EF4-FFF2-40B4-BE49-F238E27FC236}">
                <a16:creationId xmlns:a16="http://schemas.microsoft.com/office/drawing/2014/main" id="{62909775-14A3-3A2C-624A-337E22B1BA7E}"/>
              </a:ext>
            </a:extLst>
          </p:cNvPr>
          <p:cNvCxnSpPr>
            <a:stCxn id="3" idx="1"/>
          </p:cNvCxnSpPr>
          <p:nvPr/>
        </p:nvCxnSpPr>
        <p:spPr>
          <a:xfrm flipH="1" flipV="1">
            <a:off x="4546600" y="5816600"/>
            <a:ext cx="1271121" cy="2862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F3C842-C48A-4DEA-2616-E614D756B844}"/>
              </a:ext>
            </a:extLst>
          </p:cNvPr>
          <p:cNvCxnSpPr/>
          <p:nvPr/>
        </p:nvCxnSpPr>
        <p:spPr>
          <a:xfrm flipV="1">
            <a:off x="8826500" y="2421467"/>
            <a:ext cx="0" cy="3361267"/>
          </a:xfrm>
          <a:prstGeom prst="line">
            <a:avLst/>
          </a:prstGeom>
          <a:ln w="63500">
            <a:solidFill>
              <a:srgbClr val="C00000">
                <a:alpha val="442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80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209AA-3A85-A64F-A70E-4248ACB433A0}"/>
              </a:ext>
            </a:extLst>
          </p:cNvPr>
          <p:cNvSpPr>
            <a:spLocks noGrp="1"/>
          </p:cNvSpPr>
          <p:nvPr>
            <p:ph idx="1"/>
          </p:nvPr>
        </p:nvSpPr>
        <p:spPr>
          <a:xfrm>
            <a:off x="457200" y="3290465"/>
            <a:ext cx="11430000" cy="4178300"/>
          </a:xfrm>
        </p:spPr>
        <p:txBody>
          <a:bodyPr>
            <a:normAutofit/>
          </a:bodyPr>
          <a:lstStyle/>
          <a:p>
            <a:r>
              <a:rPr lang="en-US" b="1" dirty="0"/>
              <a:t>Do NOT start at hospitalization</a:t>
            </a:r>
          </a:p>
          <a:p>
            <a:pPr lvl="1"/>
            <a:r>
              <a:rPr lang="en-US" b="1" dirty="0"/>
              <a:t>wait 2-4 weeks to see if acute on chronic becomes chronic.</a:t>
            </a:r>
          </a:p>
          <a:p>
            <a:r>
              <a:rPr lang="en-US" dirty="0"/>
              <a:t>In-lab PSG not recommended for pure-COPD; attempt to normalized pCO2.</a:t>
            </a:r>
          </a:p>
          <a:p>
            <a:r>
              <a:rPr lang="en-US" dirty="0"/>
              <a:t>AVAPS not better than PS</a:t>
            </a:r>
          </a:p>
        </p:txBody>
      </p:sp>
      <p:pic>
        <p:nvPicPr>
          <p:cNvPr id="4" name="Picture 3">
            <a:extLst>
              <a:ext uri="{FF2B5EF4-FFF2-40B4-BE49-F238E27FC236}">
                <a16:creationId xmlns:a16="http://schemas.microsoft.com/office/drawing/2014/main" id="{0211602A-0334-7825-0AEB-C1F338919027}"/>
              </a:ext>
            </a:extLst>
          </p:cNvPr>
          <p:cNvPicPr>
            <a:picLocks noChangeAspect="1"/>
          </p:cNvPicPr>
          <p:nvPr/>
        </p:nvPicPr>
        <p:blipFill>
          <a:blip r:embed="rId3"/>
          <a:stretch>
            <a:fillRect/>
          </a:stretch>
        </p:blipFill>
        <p:spPr>
          <a:xfrm>
            <a:off x="2108200" y="365125"/>
            <a:ext cx="7772400" cy="2056190"/>
          </a:xfrm>
          <a:prstGeom prst="rect">
            <a:avLst/>
          </a:prstGeom>
        </p:spPr>
      </p:pic>
    </p:spTree>
    <p:extLst>
      <p:ext uri="{BB962C8B-B14F-4D97-AF65-F5344CB8AC3E}">
        <p14:creationId xmlns:p14="http://schemas.microsoft.com/office/powerpoint/2010/main" val="414274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DEC7E-B12E-59F2-FBE7-E7791C66A453}"/>
              </a:ext>
            </a:extLst>
          </p:cNvPr>
          <p:cNvSpPr>
            <a:spLocks noGrp="1"/>
          </p:cNvSpPr>
          <p:nvPr>
            <p:ph idx="1"/>
          </p:nvPr>
        </p:nvSpPr>
        <p:spPr>
          <a:xfrm>
            <a:off x="838201" y="1825625"/>
            <a:ext cx="5594684" cy="4351338"/>
          </a:xfrm>
        </p:spPr>
        <p:txBody>
          <a:bodyPr>
            <a:normAutofit fontScale="92500"/>
          </a:bodyPr>
          <a:lstStyle/>
          <a:p>
            <a:r>
              <a:rPr lang="en-US" dirty="0" err="1"/>
              <a:t>Resmed</a:t>
            </a:r>
            <a:r>
              <a:rPr lang="en-US" dirty="0"/>
              <a:t> &amp; </a:t>
            </a:r>
            <a:r>
              <a:rPr lang="en-US" dirty="0" err="1"/>
              <a:t>Inovalon</a:t>
            </a:r>
            <a:r>
              <a:rPr lang="en-US" dirty="0"/>
              <a:t> Insights, LLC payor claims database: 6810 pts with a COPD diagnostic code in the year before device set up</a:t>
            </a:r>
          </a:p>
          <a:p>
            <a:r>
              <a:rPr lang="en-US" dirty="0"/>
              <a:t>Matching: sex, comorbidities, COPD-related HC usage in prior year</a:t>
            </a:r>
          </a:p>
          <a:p>
            <a:r>
              <a:rPr lang="en-US" dirty="0"/>
              <a:t>Propensity score for CPAP adherence</a:t>
            </a:r>
          </a:p>
          <a:p>
            <a:r>
              <a:rPr lang="en-US" dirty="0"/>
              <a:t>Outcomes: ↓ER Visit and Hospitalizations</a:t>
            </a:r>
          </a:p>
          <a:p>
            <a:r>
              <a:rPr lang="en-US" dirty="0"/>
              <a:t>Critique: healthy adherer bias</a:t>
            </a:r>
          </a:p>
        </p:txBody>
      </p:sp>
      <p:pic>
        <p:nvPicPr>
          <p:cNvPr id="5" name="Picture 4" descr="Chart, bar chart&#10;&#10;Description automatically generated">
            <a:extLst>
              <a:ext uri="{FF2B5EF4-FFF2-40B4-BE49-F238E27FC236}">
                <a16:creationId xmlns:a16="http://schemas.microsoft.com/office/drawing/2014/main" id="{289B8291-55F5-E60D-B2EF-13E82D8D36DE}"/>
              </a:ext>
            </a:extLst>
          </p:cNvPr>
          <p:cNvPicPr>
            <a:picLocks noChangeAspect="1"/>
          </p:cNvPicPr>
          <p:nvPr/>
        </p:nvPicPr>
        <p:blipFill>
          <a:blip r:embed="rId3"/>
          <a:stretch>
            <a:fillRect/>
          </a:stretch>
        </p:blipFill>
        <p:spPr>
          <a:xfrm>
            <a:off x="6817897" y="1388376"/>
            <a:ext cx="4166937" cy="5272314"/>
          </a:xfrm>
          <a:prstGeom prst="rect">
            <a:avLst/>
          </a:prstGeom>
        </p:spPr>
      </p:pic>
      <p:pic>
        <p:nvPicPr>
          <p:cNvPr id="4" name="Picture 3">
            <a:extLst>
              <a:ext uri="{FF2B5EF4-FFF2-40B4-BE49-F238E27FC236}">
                <a16:creationId xmlns:a16="http://schemas.microsoft.com/office/drawing/2014/main" id="{7FC55EB6-5080-08C2-F496-6375D9EF18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3337" y="197310"/>
            <a:ext cx="7772400" cy="1445180"/>
          </a:xfrm>
          <a:prstGeom prst="rect">
            <a:avLst/>
          </a:prstGeom>
        </p:spPr>
      </p:pic>
    </p:spTree>
    <p:extLst>
      <p:ext uri="{BB962C8B-B14F-4D97-AF65-F5344CB8AC3E}">
        <p14:creationId xmlns:p14="http://schemas.microsoft.com/office/powerpoint/2010/main" val="3702209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3656</Words>
  <Application>Microsoft Macintosh PowerPoint</Application>
  <PresentationFormat>Widescreen</PresentationFormat>
  <Paragraphs>344</Paragraphs>
  <Slides>17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EB Garamond</vt:lpstr>
      <vt:lpstr>Merriweather</vt:lpstr>
      <vt:lpstr>Times</vt:lpstr>
      <vt:lpstr>Times New Roman</vt:lpstr>
      <vt:lpstr>Wingdings</vt:lpstr>
      <vt:lpstr>Office Theme</vt:lpstr>
      <vt:lpstr>PowerPoint Presentation</vt:lpstr>
      <vt:lpstr>Populations that may benefit from aggressive OSA case finding?</vt:lpstr>
      <vt:lpstr>Hypercapnia Trajectories</vt:lpstr>
      <vt:lpstr>PowerPoint Presentation</vt:lpstr>
      <vt:lpstr>Post-AECOPD trials</vt:lpstr>
      <vt:lpstr>Timing of NIV: COPD vs OHS</vt:lpstr>
      <vt:lpstr>PowerPoint Presentation</vt:lpstr>
      <vt:lpstr>PowerPoint Presentation</vt:lpstr>
      <vt:lpstr>PowerPoint Presentation</vt:lpstr>
      <vt:lpstr>Critique of the Sufficient-Component Model</vt:lpstr>
      <vt:lpstr>Consider this as a missing data problem? What is the propensity of p(ABG)? </vt:lpstr>
      <vt:lpstr>CO2 Homeostasis: Factors Causing Frailty</vt:lpstr>
      <vt:lpstr>Predispositions to Exacerbations</vt:lpstr>
      <vt:lpstr>Hypercapnia in SLC</vt:lpstr>
      <vt:lpstr>Hypotheses: on first (physiologic) principles</vt:lpstr>
      <vt:lpstr>PowerPoint Presentation</vt:lpstr>
      <vt:lpstr>Gap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LOCKE</dc:creator>
  <cp:lastModifiedBy>BRIAN LOCKE</cp:lastModifiedBy>
  <cp:revision>1</cp:revision>
  <dcterms:created xsi:type="dcterms:W3CDTF">2023-03-02T20:46:36Z</dcterms:created>
  <dcterms:modified xsi:type="dcterms:W3CDTF">2023-03-02T20:47:25Z</dcterms:modified>
</cp:coreProperties>
</file>